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83" r:id="rId14"/>
    <p:sldId id="280" r:id="rId15"/>
    <p:sldId id="279" r:id="rId16"/>
    <p:sldId id="272" r:id="rId17"/>
    <p:sldId id="273" r:id="rId18"/>
    <p:sldId id="274" r:id="rId19"/>
    <p:sldId id="275" r:id="rId20"/>
    <p:sldId id="276" r:id="rId21"/>
    <p:sldId id="278" r:id="rId22"/>
    <p:sldId id="281" r:id="rId23"/>
    <p:sldId id="282" r:id="rId24"/>
  </p:sldIdLst>
  <p:sldSz cx="9144000" cy="6858000" type="screen4x3"/>
  <p:notesSz cx="9926638" cy="6797675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33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4301542" cy="33988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5622798" y="0"/>
            <a:ext cx="4301542" cy="33988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3263900" y="509587"/>
            <a:ext cx="3398838" cy="254952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992663" y="3228896"/>
            <a:ext cx="7941309" cy="305895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6456612"/>
            <a:ext cx="4301542" cy="33988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5622798" y="6456612"/>
            <a:ext cx="4301542" cy="33988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6274297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992663" y="3228896"/>
            <a:ext cx="7941309" cy="3058953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992663" y="3228896"/>
            <a:ext cx="7941309" cy="3058953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1" name="Shape 151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992663" y="3228896"/>
            <a:ext cx="7941309" cy="3058953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6" name="Shape 156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992663" y="3228896"/>
            <a:ext cx="7941309" cy="3058953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61" name="Shape 161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992663" y="3228896"/>
            <a:ext cx="7941309" cy="3058953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91" name="Shape 191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>
            <a:spLocks noGrp="1"/>
          </p:cNvSpPr>
          <p:nvPr>
            <p:ph type="body" idx="1"/>
          </p:nvPr>
        </p:nvSpPr>
        <p:spPr>
          <a:xfrm>
            <a:off x="992663" y="3228896"/>
            <a:ext cx="7941309" cy="3058953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96" name="Shape 196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992663" y="3228896"/>
            <a:ext cx="7941309" cy="3058953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 txBox="1">
            <a:spLocks noGrp="1"/>
          </p:cNvSpPr>
          <p:nvPr>
            <p:ph type="body" idx="1"/>
          </p:nvPr>
        </p:nvSpPr>
        <p:spPr>
          <a:xfrm>
            <a:off x="992663" y="3228896"/>
            <a:ext cx="7941309" cy="3058953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6" name="Shape 206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992663" y="3228896"/>
            <a:ext cx="7941309" cy="3058953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11" name="Shape 211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 txBox="1">
            <a:spLocks noGrp="1"/>
          </p:cNvSpPr>
          <p:nvPr>
            <p:ph type="body" idx="1"/>
          </p:nvPr>
        </p:nvSpPr>
        <p:spPr>
          <a:xfrm>
            <a:off x="992663" y="3228896"/>
            <a:ext cx="7941309" cy="3058953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21" name="Shape 221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992663" y="3228896"/>
            <a:ext cx="7941309" cy="3058953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992663" y="3228896"/>
            <a:ext cx="7941309" cy="3058953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8" name="Shape 108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992663" y="3228896"/>
            <a:ext cx="7941309" cy="3058953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14" name="Shape 114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992663" y="3228896"/>
            <a:ext cx="7941309" cy="3058953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20" name="Shape 120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992663" y="3228896"/>
            <a:ext cx="7941309" cy="305895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sz="1800" b="0" i="0" u="none" strike="noStrike" cap="none" baseline="0"/>
          </a:p>
        </p:txBody>
      </p:sp>
      <p:sp>
        <p:nvSpPr>
          <p:cNvPr id="127" name="Shape 127"/>
          <p:cNvSpPr txBox="1">
            <a:spLocks noGrp="1"/>
          </p:cNvSpPr>
          <p:nvPr>
            <p:ph type="sldNum" idx="12"/>
          </p:nvPr>
        </p:nvSpPr>
        <p:spPr>
          <a:xfrm>
            <a:off x="5622798" y="6456612"/>
            <a:ext cx="4301542" cy="33988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ru-RU"/>
              <a:t> 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992663" y="3228896"/>
            <a:ext cx="7941309" cy="3058953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992663" y="3228896"/>
            <a:ext cx="7941309" cy="3058953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39" name="Shape 139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992663" y="3228896"/>
            <a:ext cx="7941309" cy="3058953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5" name="Shape 145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bg>
      <p:bgPr>
        <a:gradFill>
          <a:gsLst>
            <a:gs pos="0">
              <a:srgbClr val="37D4FF"/>
            </a:gs>
            <a:gs pos="25000">
              <a:srgbClr val="2BCEFE"/>
            </a:gs>
            <a:gs pos="100000">
              <a:srgbClr val="002E3F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buClr>
                <a:srgbClr val="53ECF3"/>
              </a:buClr>
              <a:buFont typeface="Calibri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ubTitle" idx="1"/>
          </p:nvPr>
        </p:nvSpPr>
        <p:spPr>
          <a:xfrm>
            <a:off x="533400" y="3228535"/>
            <a:ext cx="7854696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45720" indent="0" algn="r" rtl="0">
              <a:spcBef>
                <a:spcPts val="520"/>
              </a:spcBef>
              <a:buClr>
                <a:schemeClr val="accent3"/>
              </a:buClr>
              <a:buFont typeface="Merriweather"/>
              <a:buNone/>
              <a:defRPr/>
            </a:lvl1pPr>
            <a:lvl2pPr marL="457200" marR="0" indent="0" algn="ctr" rtl="0">
              <a:spcBef>
                <a:spcPts val="480"/>
              </a:spcBef>
              <a:buClr>
                <a:schemeClr val="accent1"/>
              </a:buClr>
              <a:buFont typeface="Merriweather"/>
              <a:buNone/>
              <a:defRPr/>
            </a:lvl2pPr>
            <a:lvl3pPr marL="914400" marR="0" indent="0" algn="ctr" rtl="0">
              <a:spcBef>
                <a:spcPts val="420"/>
              </a:spcBef>
              <a:buClr>
                <a:schemeClr val="accent2"/>
              </a:buClr>
              <a:buFont typeface="Merriweather"/>
              <a:buNone/>
              <a:defRPr/>
            </a:lvl3pPr>
            <a:lvl4pPr marL="1371600" marR="0" indent="0" algn="ctr" rtl="0">
              <a:spcBef>
                <a:spcPts val="400"/>
              </a:spcBef>
              <a:buClr>
                <a:schemeClr val="accent3"/>
              </a:buClr>
              <a:buFont typeface="Merriweather"/>
              <a:buNone/>
              <a:defRPr/>
            </a:lvl4pPr>
            <a:lvl5pPr marL="1828800" marR="0" indent="0" algn="ctr" rtl="0">
              <a:spcBef>
                <a:spcPts val="400"/>
              </a:spcBef>
              <a:buClr>
                <a:schemeClr val="accent4"/>
              </a:buClr>
              <a:buFont typeface="Merriweather"/>
              <a:buNone/>
              <a:defRPr/>
            </a:lvl5pPr>
            <a:lvl6pPr marL="2286000" marR="0" indent="0" algn="ctr" rtl="0">
              <a:spcBef>
                <a:spcPts val="360"/>
              </a:spcBef>
              <a:buClr>
                <a:schemeClr val="accent5"/>
              </a:buClr>
              <a:buFont typeface="Merriweather"/>
              <a:buNone/>
              <a:defRPr/>
            </a:lvl6pPr>
            <a:lvl7pPr marL="2743200" marR="0" indent="0" algn="ctr" rtl="0">
              <a:spcBef>
                <a:spcPts val="320"/>
              </a:spcBef>
              <a:buClr>
                <a:schemeClr val="accent6"/>
              </a:buClr>
              <a:buFont typeface="Merriweather"/>
              <a:buNone/>
              <a:defRPr/>
            </a:lvl7pPr>
            <a:lvl8pPr marL="3200400" marR="0" indent="0" algn="ctr" rtl="0">
              <a:spcBef>
                <a:spcPts val="320"/>
              </a:spcBef>
              <a:buClr>
                <a:schemeClr val="lt2"/>
              </a:buClr>
              <a:buFont typeface="Merriweather"/>
              <a:buNone/>
              <a:defRPr/>
            </a:lvl8pPr>
            <a:lvl9pPr marL="3657600" marR="0" indent="0" algn="ctr" rtl="0">
              <a:spcBef>
                <a:spcPts val="280"/>
              </a:spcBef>
              <a:buClr>
                <a:schemeClr val="lt2"/>
              </a:buClr>
              <a:buFont typeface="Merriweather"/>
              <a:buNone/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chemeClr val="dk2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 rot="5400000">
            <a:off x="2377439" y="15239"/>
            <a:ext cx="4389119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20" indent="-117475" algn="l" rtl="0">
              <a:spcBef>
                <a:spcPts val="520"/>
              </a:spcBef>
              <a:buClr>
                <a:schemeClr val="accent3"/>
              </a:buClr>
              <a:buFont typeface="Merriweather"/>
              <a:buChar char="●"/>
              <a:defRPr/>
            </a:lvl1pPr>
            <a:lvl2pPr marL="640080" indent="-129540" algn="l" rtl="0">
              <a:spcBef>
                <a:spcPts val="480"/>
              </a:spcBef>
              <a:buClr>
                <a:schemeClr val="accent1"/>
              </a:buClr>
              <a:buFont typeface="Merriweather"/>
              <a:buChar char="●"/>
              <a:defRPr/>
            </a:lvl2pPr>
            <a:lvl3pPr marL="914400" indent="-160655" algn="l" rtl="0">
              <a:spcBef>
                <a:spcPts val="420"/>
              </a:spcBef>
              <a:buClr>
                <a:schemeClr val="accent2"/>
              </a:buClr>
              <a:buFont typeface="Merriweather"/>
              <a:buChar char="●"/>
              <a:defRPr/>
            </a:lvl3pPr>
            <a:lvl4pPr marL="1188720" indent="-128269" algn="l" rtl="0">
              <a:spcBef>
                <a:spcPts val="400"/>
              </a:spcBef>
              <a:buClr>
                <a:schemeClr val="accent3"/>
              </a:buClr>
              <a:buFont typeface="Merriweather"/>
              <a:buChar char="●"/>
              <a:defRPr/>
            </a:lvl4pPr>
            <a:lvl5pPr marL="1463040" indent="-135889" algn="l" rtl="0">
              <a:spcBef>
                <a:spcPts val="400"/>
              </a:spcBef>
              <a:buClr>
                <a:schemeClr val="accent4"/>
              </a:buClr>
              <a:buFont typeface="Merriweather"/>
              <a:buChar char="●"/>
              <a:defRPr/>
            </a:lvl5pPr>
            <a:lvl6pPr marL="1737360" indent="-121920" algn="l" rtl="0">
              <a:spcBef>
                <a:spcPts val="360"/>
              </a:spcBef>
              <a:buClr>
                <a:schemeClr val="accent5"/>
              </a:buClr>
              <a:buFont typeface="Merriweather"/>
              <a:buChar char="●"/>
              <a:defRPr/>
            </a:lvl6pPr>
            <a:lvl7pPr marL="1920240" indent="-111760" algn="l" rtl="0">
              <a:spcBef>
                <a:spcPts val="320"/>
              </a:spcBef>
              <a:buClr>
                <a:schemeClr val="accent6"/>
              </a:buClr>
              <a:buFont typeface="Merriweather"/>
              <a:buChar char="●"/>
              <a:defRPr/>
            </a:lvl7pPr>
            <a:lvl8pPr marL="2194560" indent="-86360" algn="l" rtl="0">
              <a:spcBef>
                <a:spcPts val="320"/>
              </a:spcBef>
              <a:buClr>
                <a:schemeClr val="dk2"/>
              </a:buClr>
              <a:buFont typeface="Merriweather"/>
              <a:buChar char="•"/>
              <a:defRPr/>
            </a:lvl8pPr>
            <a:lvl9pPr marL="2468880" indent="-93979" algn="l" rtl="0">
              <a:spcBef>
                <a:spcPts val="280"/>
              </a:spcBef>
              <a:buClr>
                <a:schemeClr val="dk2"/>
              </a:buClr>
              <a:buFont typeface="Merriweather"/>
              <a:buChar char="•"/>
              <a:defRPr/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title"/>
          </p:nvPr>
        </p:nvSpPr>
        <p:spPr>
          <a:xfrm rot="5400000">
            <a:off x="5052218" y="2491582"/>
            <a:ext cx="5211763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chemeClr val="dk2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 rot="5400000">
            <a:off x="861218" y="510382"/>
            <a:ext cx="5211763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20" indent="-117475" algn="l" rtl="0">
              <a:spcBef>
                <a:spcPts val="520"/>
              </a:spcBef>
              <a:buClr>
                <a:schemeClr val="accent3"/>
              </a:buClr>
              <a:buFont typeface="Merriweather"/>
              <a:buChar char="●"/>
              <a:defRPr/>
            </a:lvl1pPr>
            <a:lvl2pPr marL="640080" indent="-129540" algn="l" rtl="0">
              <a:spcBef>
                <a:spcPts val="480"/>
              </a:spcBef>
              <a:buClr>
                <a:schemeClr val="accent1"/>
              </a:buClr>
              <a:buFont typeface="Merriweather"/>
              <a:buChar char="●"/>
              <a:defRPr/>
            </a:lvl2pPr>
            <a:lvl3pPr marL="914400" indent="-160655" algn="l" rtl="0">
              <a:spcBef>
                <a:spcPts val="420"/>
              </a:spcBef>
              <a:buClr>
                <a:schemeClr val="accent2"/>
              </a:buClr>
              <a:buFont typeface="Merriweather"/>
              <a:buChar char="●"/>
              <a:defRPr/>
            </a:lvl3pPr>
            <a:lvl4pPr marL="1188720" indent="-128269" algn="l" rtl="0">
              <a:spcBef>
                <a:spcPts val="400"/>
              </a:spcBef>
              <a:buClr>
                <a:schemeClr val="accent3"/>
              </a:buClr>
              <a:buFont typeface="Merriweather"/>
              <a:buChar char="●"/>
              <a:defRPr/>
            </a:lvl4pPr>
            <a:lvl5pPr marL="1463040" indent="-135889" algn="l" rtl="0">
              <a:spcBef>
                <a:spcPts val="400"/>
              </a:spcBef>
              <a:buClr>
                <a:schemeClr val="accent4"/>
              </a:buClr>
              <a:buFont typeface="Merriweather"/>
              <a:buChar char="●"/>
              <a:defRPr/>
            </a:lvl5pPr>
            <a:lvl6pPr marL="1737360" indent="-121920" algn="l" rtl="0">
              <a:spcBef>
                <a:spcPts val="360"/>
              </a:spcBef>
              <a:buClr>
                <a:schemeClr val="accent5"/>
              </a:buClr>
              <a:buFont typeface="Merriweather"/>
              <a:buChar char="●"/>
              <a:defRPr/>
            </a:lvl6pPr>
            <a:lvl7pPr marL="1920240" indent="-111760" algn="l" rtl="0">
              <a:spcBef>
                <a:spcPts val="320"/>
              </a:spcBef>
              <a:buClr>
                <a:schemeClr val="accent6"/>
              </a:buClr>
              <a:buFont typeface="Merriweather"/>
              <a:buChar char="●"/>
              <a:defRPr/>
            </a:lvl7pPr>
            <a:lvl8pPr marL="2194560" indent="-86360" algn="l" rtl="0">
              <a:spcBef>
                <a:spcPts val="320"/>
              </a:spcBef>
              <a:buClr>
                <a:schemeClr val="dk2"/>
              </a:buClr>
              <a:buFont typeface="Merriweather"/>
              <a:buChar char="•"/>
              <a:defRPr/>
            </a:lvl8pPr>
            <a:lvl9pPr marL="2468880" indent="-93979" algn="l" rtl="0">
              <a:spcBef>
                <a:spcPts val="280"/>
              </a:spcBef>
              <a:buClr>
                <a:schemeClr val="dk2"/>
              </a:buClr>
              <a:buFont typeface="Merriweather"/>
              <a:buChar char="•"/>
              <a:defRPr/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1" name="Shape 91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chemeClr val="dk2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20" indent="-117475" algn="l" rtl="0">
              <a:spcBef>
                <a:spcPts val="520"/>
              </a:spcBef>
              <a:buClr>
                <a:schemeClr val="accent3"/>
              </a:buClr>
              <a:buFont typeface="Merriweather"/>
              <a:buChar char="●"/>
              <a:defRPr/>
            </a:lvl1pPr>
            <a:lvl2pPr marL="640080" indent="-129540" algn="l" rtl="0">
              <a:spcBef>
                <a:spcPts val="480"/>
              </a:spcBef>
              <a:buClr>
                <a:schemeClr val="accent1"/>
              </a:buClr>
              <a:buFont typeface="Merriweather"/>
              <a:buChar char="●"/>
              <a:defRPr/>
            </a:lvl2pPr>
            <a:lvl3pPr marL="914400" indent="-160655" algn="l" rtl="0">
              <a:spcBef>
                <a:spcPts val="420"/>
              </a:spcBef>
              <a:buClr>
                <a:schemeClr val="accent2"/>
              </a:buClr>
              <a:buFont typeface="Merriweather"/>
              <a:buChar char="●"/>
              <a:defRPr/>
            </a:lvl3pPr>
            <a:lvl4pPr marL="1188720" indent="-128269" algn="l" rtl="0">
              <a:spcBef>
                <a:spcPts val="400"/>
              </a:spcBef>
              <a:buClr>
                <a:schemeClr val="accent3"/>
              </a:buClr>
              <a:buFont typeface="Merriweather"/>
              <a:buChar char="●"/>
              <a:defRPr/>
            </a:lvl4pPr>
            <a:lvl5pPr marL="1463040" indent="-135889" algn="l" rtl="0">
              <a:spcBef>
                <a:spcPts val="400"/>
              </a:spcBef>
              <a:buClr>
                <a:schemeClr val="accent4"/>
              </a:buClr>
              <a:buFont typeface="Merriweather"/>
              <a:buChar char="●"/>
              <a:defRPr/>
            </a:lvl5pPr>
            <a:lvl6pPr marL="1737360" indent="-121920" algn="l" rtl="0">
              <a:spcBef>
                <a:spcPts val="360"/>
              </a:spcBef>
              <a:buClr>
                <a:schemeClr val="accent5"/>
              </a:buClr>
              <a:buFont typeface="Merriweather"/>
              <a:buChar char="●"/>
              <a:defRPr/>
            </a:lvl6pPr>
            <a:lvl7pPr marL="1920240" indent="-111760" algn="l" rtl="0">
              <a:spcBef>
                <a:spcPts val="320"/>
              </a:spcBef>
              <a:buClr>
                <a:schemeClr val="accent6"/>
              </a:buClr>
              <a:buFont typeface="Merriweather"/>
              <a:buChar char="●"/>
              <a:defRPr/>
            </a:lvl7pPr>
            <a:lvl8pPr marL="2194560" indent="-86360" algn="l" rtl="0">
              <a:spcBef>
                <a:spcPts val="320"/>
              </a:spcBef>
              <a:buClr>
                <a:schemeClr val="dk2"/>
              </a:buClr>
              <a:buFont typeface="Merriweather"/>
              <a:buChar char="•"/>
              <a:defRPr/>
            </a:lvl8pPr>
            <a:lvl9pPr marL="2468880" indent="-93979" algn="l" rtl="0">
              <a:spcBef>
                <a:spcPts val="280"/>
              </a:spcBef>
              <a:buClr>
                <a:schemeClr val="dk2"/>
              </a:buClr>
              <a:buFont typeface="Merriweather"/>
              <a:buChar char="•"/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bg>
      <p:bgPr>
        <a:gradFill>
          <a:gsLst>
            <a:gs pos="0">
              <a:srgbClr val="37D4FF"/>
            </a:gs>
            <a:gs pos="25000">
              <a:srgbClr val="2BCEFE"/>
            </a:gs>
            <a:gs pos="100000">
              <a:srgbClr val="002E3F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530352" y="1316736"/>
            <a:ext cx="7772400" cy="136245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rgbClr val="54EEC5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Clr>
                <a:schemeClr val="lt1"/>
              </a:buClr>
              <a:buFont typeface="Merriweather"/>
              <a:buNone/>
              <a:defRPr/>
            </a:lvl1pPr>
            <a:lvl2pPr rtl="0">
              <a:spcBef>
                <a:spcPts val="0"/>
              </a:spcBef>
              <a:buClr>
                <a:schemeClr val="lt1"/>
              </a:buClr>
              <a:buFont typeface="Merriweather"/>
              <a:buNone/>
              <a:defRPr/>
            </a:lvl2pPr>
            <a:lvl3pPr rtl="0">
              <a:spcBef>
                <a:spcPts val="0"/>
              </a:spcBef>
              <a:buClr>
                <a:schemeClr val="lt1"/>
              </a:buClr>
              <a:buFont typeface="Merriweather"/>
              <a:buNone/>
              <a:defRPr/>
            </a:lvl3pPr>
            <a:lvl4pPr rtl="0">
              <a:spcBef>
                <a:spcPts val="0"/>
              </a:spcBef>
              <a:buClr>
                <a:schemeClr val="lt1"/>
              </a:buClr>
              <a:buFont typeface="Merriweather"/>
              <a:buNone/>
              <a:defRPr/>
            </a:lvl4pPr>
            <a:lvl5pPr rtl="0">
              <a:spcBef>
                <a:spcPts val="0"/>
              </a:spcBef>
              <a:buClr>
                <a:schemeClr val="lt1"/>
              </a:buClr>
              <a:buFont typeface="Merriweather"/>
              <a:buNone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chemeClr val="dk2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457200" y="1920084"/>
            <a:ext cx="4038599" cy="44348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2"/>
          </p:nvPr>
        </p:nvSpPr>
        <p:spPr>
          <a:xfrm>
            <a:off x="4648200" y="1920084"/>
            <a:ext cx="4038599" cy="44348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457200" y="1855248"/>
            <a:ext cx="4040187" cy="65935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indent="0" rtl="0">
              <a:spcBef>
                <a:spcPts val="0"/>
              </a:spcBef>
              <a:buClr>
                <a:schemeClr val="dk2"/>
              </a:buClr>
              <a:buFont typeface="Merriweather"/>
              <a:buNone/>
              <a:defRPr/>
            </a:lvl1pPr>
            <a:lvl2pPr rtl="0">
              <a:spcBef>
                <a:spcPts val="0"/>
              </a:spcBef>
              <a:buFont typeface="Merriweather"/>
              <a:buNone/>
              <a:defRPr/>
            </a:lvl2pPr>
            <a:lvl3pPr rtl="0">
              <a:spcBef>
                <a:spcPts val="0"/>
              </a:spcBef>
              <a:buFont typeface="Merriweather"/>
              <a:buNone/>
              <a:defRPr/>
            </a:lvl3pPr>
            <a:lvl4pPr rtl="0">
              <a:spcBef>
                <a:spcPts val="0"/>
              </a:spcBef>
              <a:buFont typeface="Merriweather"/>
              <a:buNone/>
              <a:defRPr/>
            </a:lvl4pPr>
            <a:lvl5pPr rtl="0">
              <a:spcBef>
                <a:spcPts val="0"/>
              </a:spcBef>
              <a:buFont typeface="Merriweather"/>
              <a:buNone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2"/>
          </p:nvPr>
        </p:nvSpPr>
        <p:spPr>
          <a:xfrm>
            <a:off x="4645025" y="1859757"/>
            <a:ext cx="4041774" cy="654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indent="0" rtl="0">
              <a:spcBef>
                <a:spcPts val="0"/>
              </a:spcBef>
              <a:buClr>
                <a:schemeClr val="dk2"/>
              </a:buClr>
              <a:buFont typeface="Merriweather"/>
              <a:buNone/>
              <a:defRPr/>
            </a:lvl1pPr>
            <a:lvl2pPr rtl="0">
              <a:spcBef>
                <a:spcPts val="0"/>
              </a:spcBef>
              <a:buFont typeface="Merriweather"/>
              <a:buNone/>
              <a:defRPr/>
            </a:lvl2pPr>
            <a:lvl3pPr rtl="0">
              <a:spcBef>
                <a:spcPts val="0"/>
              </a:spcBef>
              <a:buFont typeface="Merriweather"/>
              <a:buNone/>
              <a:defRPr/>
            </a:lvl3pPr>
            <a:lvl4pPr rtl="0">
              <a:spcBef>
                <a:spcPts val="0"/>
              </a:spcBef>
              <a:buFont typeface="Merriweather"/>
              <a:buNone/>
              <a:defRPr/>
            </a:lvl4pPr>
            <a:lvl5pPr rtl="0">
              <a:spcBef>
                <a:spcPts val="0"/>
              </a:spcBef>
              <a:buFont typeface="Merriweather"/>
              <a:buNone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3"/>
          </p:nvPr>
        </p:nvSpPr>
        <p:spPr>
          <a:xfrm>
            <a:off x="457200" y="2514600"/>
            <a:ext cx="4040187" cy="384572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4"/>
          </p:nvPr>
        </p:nvSpPr>
        <p:spPr>
          <a:xfrm>
            <a:off x="4645025" y="2514600"/>
            <a:ext cx="4041774" cy="384572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3057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chemeClr val="dk2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title"/>
          </p:nvPr>
        </p:nvSpPr>
        <p:spPr>
          <a:xfrm>
            <a:off x="685800" y="514352"/>
            <a:ext cx="2743199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chemeClr val="dk2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1676400"/>
            <a:ext cx="2743199" cy="457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algn="l" rtl="0">
              <a:spcBef>
                <a:spcPts val="0"/>
              </a:spcBef>
              <a:buFont typeface="Merriweather"/>
              <a:buNone/>
              <a:defRPr/>
            </a:lvl1pPr>
            <a:lvl2pPr indent="0" algn="l" rtl="0">
              <a:spcBef>
                <a:spcPts val="0"/>
              </a:spcBef>
              <a:buFont typeface="Merriweather"/>
              <a:buNone/>
              <a:defRPr/>
            </a:lvl2pPr>
            <a:lvl3pPr indent="0" algn="l" rtl="0">
              <a:spcBef>
                <a:spcPts val="0"/>
              </a:spcBef>
              <a:buFont typeface="Merriweather"/>
              <a:buNone/>
              <a:defRPr/>
            </a:lvl3pPr>
            <a:lvl4pPr indent="0" algn="l" rtl="0">
              <a:spcBef>
                <a:spcPts val="0"/>
              </a:spcBef>
              <a:buFont typeface="Merriweather"/>
              <a:buNone/>
              <a:defRPr/>
            </a:lvl4pPr>
            <a:lvl5pPr indent="0" algn="l" rtl="0">
              <a:spcBef>
                <a:spcPts val="0"/>
              </a:spcBef>
              <a:buFont typeface="Merriweather"/>
              <a:buNone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body" idx="2"/>
          </p:nvPr>
        </p:nvSpPr>
        <p:spPr>
          <a:xfrm>
            <a:off x="3575050" y="1676400"/>
            <a:ext cx="5111750" cy="457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/>
        </p:nvSpPr>
        <p:spPr>
          <a:xfrm rot="-10380000" flipH="1">
            <a:off x="3165753" y="1108076"/>
            <a:ext cx="5257800" cy="4114799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9525" cap="rnd" cmpd="sng">
            <a:solidFill>
              <a:srgbClr val="C0C0C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71" name="Shape 71"/>
          <p:cNvSpPr/>
          <p:nvPr/>
        </p:nvSpPr>
        <p:spPr>
          <a:xfrm rot="-10379999" flipH="1">
            <a:off x="8004134" y="5359769"/>
            <a:ext cx="155447" cy="155447"/>
          </a:xfrm>
          <a:prstGeom prst="rtTriangle">
            <a:avLst/>
          </a:prstGeom>
          <a:solidFill>
            <a:srgbClr val="FFFFFF"/>
          </a:solidFill>
          <a:ln w="12700" cap="flat" cmpd="sng">
            <a:solidFill>
              <a:srgbClr val="FFFFFF"/>
            </a:solidFill>
            <a:prstDash val="solid"/>
            <a:bevel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609600" y="1176995"/>
            <a:ext cx="2212848" cy="158262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chemeClr val="dk2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609600" y="2828784"/>
            <a:ext cx="2209799" cy="217932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algn="l" rtl="0">
              <a:spcBef>
                <a:spcPts val="250"/>
              </a:spcBef>
              <a:buFont typeface="Merriweather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8077200" y="6356350"/>
            <a:ext cx="609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  <p:sp>
        <p:nvSpPr>
          <p:cNvPr id="77" name="Shape 77"/>
          <p:cNvSpPr>
            <a:spLocks noGrp="1"/>
          </p:cNvSpPr>
          <p:nvPr>
            <p:ph type="pic" idx="2"/>
          </p:nvPr>
        </p:nvSpPr>
        <p:spPr>
          <a:xfrm rot="420000">
            <a:off x="3485792" y="1199516"/>
            <a:ext cx="4617719" cy="3931919"/>
          </a:xfrm>
          <a:prstGeom prst="rect">
            <a:avLst/>
          </a:prstGeom>
          <a:solidFill>
            <a:schemeClr val="lt2"/>
          </a:solidFill>
          <a:ln w="9525" cap="rnd" cmpd="sng">
            <a:solidFill>
              <a:srgbClr val="C0C0C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8" name="Shape 78"/>
          <p:cNvSpPr/>
          <p:nvPr/>
        </p:nvSpPr>
        <p:spPr>
          <a:xfrm rot="10800000" flipH="1">
            <a:off x="-9525" y="5816600"/>
            <a:ext cx="9163050" cy="1041400"/>
          </a:xfrm>
          <a:custGeom>
            <a:avLst/>
            <a:gdLst/>
            <a:ahLst/>
            <a:cxnLst/>
            <a:rect l="0" t="0" r="0" b="0"/>
            <a:pathLst>
              <a:path w="5772" h="656" extrusionOk="0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1476AB">
                  <a:alpha val="44705"/>
                </a:srgbClr>
              </a:gs>
              <a:gs pos="100000">
                <a:srgbClr val="0CE0EC">
                  <a:alpha val="54901"/>
                </a:srgbClr>
              </a:gs>
            </a:gsLst>
            <a:lin ang="54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79" name="Shape 79"/>
          <p:cNvSpPr/>
          <p:nvPr/>
        </p:nvSpPr>
        <p:spPr>
          <a:xfrm rot="10800000" flipH="1">
            <a:off x="4381500" y="6219825"/>
            <a:ext cx="4762500" cy="638174"/>
          </a:xfrm>
          <a:custGeom>
            <a:avLst/>
            <a:gdLst/>
            <a:ahLst/>
            <a:cxnLst/>
            <a:rect l="0" t="0" r="0" b="0"/>
            <a:pathLst>
              <a:path w="3000" h="595" extrusionOk="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18A7B0">
                  <a:alpha val="29803"/>
                </a:srgbClr>
              </a:gs>
              <a:gs pos="80000">
                <a:srgbClr val="0993DD">
                  <a:alpha val="44705"/>
                </a:srgbClr>
              </a:gs>
              <a:gs pos="100000">
                <a:srgbClr val="0993DD">
                  <a:alpha val="44705"/>
                </a:srgbClr>
              </a:gs>
            </a:gsLst>
            <a:lin ang="54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-9525" y="-7144"/>
            <a:ext cx="9163050" cy="1041400"/>
          </a:xfrm>
          <a:custGeom>
            <a:avLst/>
            <a:gdLst/>
            <a:ahLst/>
            <a:cxnLst/>
            <a:rect l="0" t="0" r="0" b="0"/>
            <a:pathLst>
              <a:path w="5772" h="656" extrusionOk="0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1476AB">
                  <a:alpha val="44705"/>
                </a:srgbClr>
              </a:gs>
              <a:gs pos="100000">
                <a:srgbClr val="0CE0EC">
                  <a:alpha val="54901"/>
                </a:srgbClr>
              </a:gs>
            </a:gsLst>
            <a:lin ang="54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10" name="Shape 10"/>
          <p:cNvSpPr/>
          <p:nvPr/>
        </p:nvSpPr>
        <p:spPr>
          <a:xfrm>
            <a:off x="4381500" y="-7144"/>
            <a:ext cx="4762500" cy="638174"/>
          </a:xfrm>
          <a:custGeom>
            <a:avLst/>
            <a:gdLst/>
            <a:ahLst/>
            <a:cxnLst/>
            <a:rect l="0" t="0" r="0" b="0"/>
            <a:pathLst>
              <a:path w="3000" h="595" extrusionOk="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18A7B0">
                  <a:alpha val="29803"/>
                </a:srgbClr>
              </a:gs>
              <a:gs pos="80000">
                <a:srgbClr val="0993DD">
                  <a:alpha val="44705"/>
                </a:srgbClr>
              </a:gs>
              <a:gs pos="100000">
                <a:srgbClr val="0993DD">
                  <a:alpha val="44705"/>
                </a:srgbClr>
              </a:gs>
            </a:gsLst>
            <a:lin ang="5400000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buClr>
                <a:schemeClr val="dk2"/>
              </a:buClr>
              <a:buFont typeface="Calibri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20" marR="0" indent="-117475" algn="l" rtl="0">
              <a:spcBef>
                <a:spcPts val="520"/>
              </a:spcBef>
              <a:buClr>
                <a:schemeClr val="accent3"/>
              </a:buClr>
              <a:buFont typeface="Merriweather"/>
              <a:buChar char="●"/>
              <a:defRPr/>
            </a:lvl1pPr>
            <a:lvl2pPr marL="640080" marR="0" indent="-129540" algn="l" rtl="0">
              <a:spcBef>
                <a:spcPts val="480"/>
              </a:spcBef>
              <a:buClr>
                <a:schemeClr val="accent1"/>
              </a:buClr>
              <a:buFont typeface="Merriweather"/>
              <a:buChar char="●"/>
              <a:defRPr/>
            </a:lvl2pPr>
            <a:lvl3pPr marL="914400" marR="0" indent="-160655" algn="l" rtl="0">
              <a:spcBef>
                <a:spcPts val="420"/>
              </a:spcBef>
              <a:buClr>
                <a:schemeClr val="accent2"/>
              </a:buClr>
              <a:buFont typeface="Merriweather"/>
              <a:buChar char="●"/>
              <a:defRPr/>
            </a:lvl3pPr>
            <a:lvl4pPr marL="1188720" marR="0" indent="-128269" algn="l" rtl="0">
              <a:spcBef>
                <a:spcPts val="400"/>
              </a:spcBef>
              <a:buClr>
                <a:schemeClr val="accent3"/>
              </a:buClr>
              <a:buFont typeface="Merriweather"/>
              <a:buChar char="●"/>
              <a:defRPr/>
            </a:lvl4pPr>
            <a:lvl5pPr marL="1463040" marR="0" indent="-135889" algn="l" rtl="0">
              <a:spcBef>
                <a:spcPts val="400"/>
              </a:spcBef>
              <a:buClr>
                <a:schemeClr val="accent4"/>
              </a:buClr>
              <a:buFont typeface="Merriweather"/>
              <a:buChar char="●"/>
              <a:defRPr/>
            </a:lvl5pPr>
            <a:lvl6pPr marL="1737360" marR="0" indent="-121920" algn="l" rtl="0">
              <a:spcBef>
                <a:spcPts val="360"/>
              </a:spcBef>
              <a:buClr>
                <a:schemeClr val="accent5"/>
              </a:buClr>
              <a:buFont typeface="Merriweather"/>
              <a:buChar char="●"/>
              <a:defRPr/>
            </a:lvl6pPr>
            <a:lvl7pPr marL="1920240" marR="0" indent="-111760" algn="l" rtl="0">
              <a:spcBef>
                <a:spcPts val="320"/>
              </a:spcBef>
              <a:buClr>
                <a:schemeClr val="accent6"/>
              </a:buClr>
              <a:buFont typeface="Merriweather"/>
              <a:buChar char="●"/>
              <a:defRPr/>
            </a:lvl7pPr>
            <a:lvl8pPr marL="2194560" marR="0" indent="-86360" algn="l" rtl="0">
              <a:spcBef>
                <a:spcPts val="320"/>
              </a:spcBef>
              <a:buClr>
                <a:schemeClr val="dk2"/>
              </a:buClr>
              <a:buFont typeface="Merriweather"/>
              <a:buChar char="•"/>
              <a:defRPr/>
            </a:lvl8pPr>
            <a:lvl9pPr marL="2468880" marR="0" indent="-93979" algn="l" rtl="0">
              <a:spcBef>
                <a:spcPts val="280"/>
              </a:spcBef>
              <a:buClr>
                <a:schemeClr val="dk2"/>
              </a:buClr>
              <a:buFont typeface="Merriweather"/>
              <a:buChar char="•"/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ftr" idx="11"/>
          </p:nvPr>
        </p:nvSpPr>
        <p:spPr>
          <a:xfrm>
            <a:off x="2667000" y="6356350"/>
            <a:ext cx="3352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  <p:grpSp>
        <p:nvGrpSpPr>
          <p:cNvPr id="16" name="Shape 16"/>
          <p:cNvGrpSpPr/>
          <p:nvPr/>
        </p:nvGrpSpPr>
        <p:grpSpPr>
          <a:xfrm>
            <a:off x="-29294" y="-16113"/>
            <a:ext cx="9198254" cy="1086266"/>
            <a:chOff x="-29322" y="-1971"/>
            <a:chExt cx="9198254" cy="1086266"/>
          </a:xfrm>
        </p:grpSpPr>
        <p:sp>
          <p:nvSpPr>
            <p:cNvPr id="17" name="Shape 17"/>
            <p:cNvSpPr/>
            <p:nvPr/>
          </p:nvSpPr>
          <p:spPr>
            <a:xfrm rot="-164307">
              <a:off x="-19044" y="216549"/>
              <a:ext cx="9163050" cy="649224"/>
            </a:xfrm>
            <a:custGeom>
              <a:avLst/>
              <a:gdLst/>
              <a:ahLst/>
              <a:cxnLst/>
              <a:rect l="0" t="0" r="0" b="0"/>
              <a:pathLst>
                <a:path w="5772" h="1055" extrusionOk="0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75" cap="flat" cmpd="sng">
              <a:solidFill>
                <a:srgbClr val="33B7B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18" name="Shape 18"/>
            <p:cNvSpPr/>
            <p:nvPr/>
          </p:nvSpPr>
          <p:spPr>
            <a:xfrm rot="-164308">
              <a:off x="-14309" y="290002"/>
              <a:ext cx="9175811" cy="530351"/>
            </a:xfrm>
            <a:custGeom>
              <a:avLst/>
              <a:gdLst/>
              <a:ahLst/>
              <a:cxnLst/>
              <a:rect l="0" t="0" r="0" b="0"/>
              <a:pathLst>
                <a:path w="5766" h="854" extrusionOk="0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C4%E8%F1%F2%E0%ED%F6%E8%EE%ED%ED%EE%E5_%EE%E1%F3%F7%E5%ED%E8%E5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ctrTitle"/>
          </p:nvPr>
        </p:nvSpPr>
        <p:spPr>
          <a:xfrm>
            <a:off x="251520" y="1052736"/>
            <a:ext cx="8712968" cy="3744416"/>
          </a:xfrm>
          <a:prstGeom prst="rect">
            <a:avLst/>
          </a:prstGeom>
          <a:noFill/>
          <a:ln>
            <a:noFill/>
          </a:ln>
        </p:spPr>
        <p:txBody>
          <a:bodyPr lIns="0" tIns="0" rIns="18275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53ECF3"/>
              </a:buClr>
              <a:buSzPct val="25000"/>
              <a:buFont typeface="Calibri"/>
              <a:buNone/>
            </a:pPr>
            <a:r>
              <a:rPr lang="ru-RU" sz="4600" b="1" i="0" u="none" strike="noStrike" cap="none" baseline="0" dirty="0">
                <a:solidFill>
                  <a:srgbClr val="C00000"/>
                </a:solidFill>
                <a:latin typeface="Bookman Old Style" panose="02050604050505020204" pitchFamily="18" charset="0"/>
                <a:ea typeface="Calibri"/>
                <a:cs typeface="Calibri"/>
                <a:sym typeface="Calibri"/>
              </a:rPr>
              <a:t>Возможности дистанционного обучения в организациях дополнительного образования</a:t>
            </a:r>
          </a:p>
        </p:txBody>
      </p:sp>
      <p:sp>
        <p:nvSpPr>
          <p:cNvPr id="94" name="Shape 94"/>
          <p:cNvSpPr txBox="1">
            <a:spLocks noGrp="1"/>
          </p:cNvSpPr>
          <p:nvPr>
            <p:ph type="subTitle" idx="1"/>
          </p:nvPr>
        </p:nvSpPr>
        <p:spPr>
          <a:xfrm>
            <a:off x="107504" y="4941168"/>
            <a:ext cx="8856983" cy="1728192"/>
          </a:xfrm>
          <a:prstGeom prst="rect">
            <a:avLst/>
          </a:prstGeom>
          <a:noFill/>
          <a:ln>
            <a:noFill/>
          </a:ln>
        </p:spPr>
        <p:txBody>
          <a:bodyPr lIns="0" tIns="45700" rIns="18275" bIns="45700" anchor="t" anchorCtr="0">
            <a:noAutofit/>
          </a:bodyPr>
          <a:lstStyle/>
          <a:p>
            <a:pPr marL="0" marR="45720" lvl="0" indent="0" algn="ctr" rtl="0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SzPct val="25000"/>
              <a:buFont typeface="Merriweather"/>
              <a:buNone/>
            </a:pPr>
            <a:endParaRPr lang="ru-RU" sz="2000" b="1" i="0" u="none" strike="noStrike" cap="none" baseline="0" dirty="0" smtClean="0">
              <a:solidFill>
                <a:schemeClr val="bg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45720" lvl="0" indent="0" algn="ctr" rtl="0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2000" b="1" i="0" u="none" strike="noStrike" cap="none" baseline="0" dirty="0" smtClean="0">
                <a:solidFill>
                  <a:schemeClr val="bg1"/>
                </a:solidFill>
                <a:latin typeface="Merriweather"/>
                <a:ea typeface="Merriweather"/>
                <a:cs typeface="Merriweather"/>
                <a:sym typeface="Merriweather"/>
              </a:rPr>
              <a:t>Оборина Наталья Анатольевна, методист </a:t>
            </a:r>
            <a:r>
              <a:rPr lang="ru-RU" sz="2000" b="1" dirty="0" smtClean="0">
                <a:solidFill>
                  <a:schemeClr val="bg1"/>
                </a:solidFill>
                <a:latin typeface="Merriweather"/>
                <a:ea typeface="Merriweather"/>
                <a:cs typeface="Merriweather"/>
                <a:sym typeface="Merriweather"/>
              </a:rPr>
              <a:t>МБУДО</a:t>
            </a:r>
            <a:r>
              <a:rPr lang="ru-RU" sz="2000" b="1" i="0" u="none" strike="noStrike" cap="none" baseline="0" dirty="0" smtClean="0">
                <a:solidFill>
                  <a:schemeClr val="bg1"/>
                </a:solidFill>
                <a:latin typeface="Merriweather"/>
                <a:ea typeface="Merriweather"/>
                <a:cs typeface="Merriweather"/>
                <a:sym typeface="Merriweather"/>
              </a:rPr>
              <a:t> «</a:t>
            </a:r>
            <a:r>
              <a:rPr lang="ru-RU" sz="2000" b="1" dirty="0" smtClean="0">
                <a:solidFill>
                  <a:schemeClr val="bg1"/>
                </a:solidFill>
                <a:latin typeface="Merriweather"/>
                <a:ea typeface="Merriweather"/>
                <a:cs typeface="Merriweather"/>
                <a:sym typeface="Merriweather"/>
              </a:rPr>
              <a:t>ДД(Ю)т</a:t>
            </a:r>
            <a:r>
              <a:rPr lang="ru-RU" sz="2000" b="1" i="0" u="none" strike="noStrike" cap="none" baseline="0" dirty="0" smtClean="0">
                <a:solidFill>
                  <a:schemeClr val="bg1"/>
                </a:solidFill>
                <a:latin typeface="Merriweather"/>
                <a:ea typeface="Merriweather"/>
                <a:cs typeface="Merriweather"/>
                <a:sym typeface="Merriweather"/>
              </a:rPr>
              <a:t>»</a:t>
            </a:r>
            <a:endParaRPr lang="ru-RU" sz="2000" b="1" i="0" u="none" strike="noStrike" cap="none" baseline="0" dirty="0">
              <a:solidFill>
                <a:schemeClr val="bg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algn="ctr">
              <a:lnSpc>
                <a:spcPct val="90000"/>
              </a:lnSpc>
              <a:spcBef>
                <a:spcPts val="400"/>
              </a:spcBef>
              <a:buSzPct val="25000"/>
            </a:pPr>
            <a:r>
              <a:rPr lang="ru-RU" sz="2000" b="1" i="0" u="none" strike="noStrike" cap="none" baseline="0" dirty="0" smtClean="0">
                <a:solidFill>
                  <a:schemeClr val="bg1"/>
                </a:solidFill>
                <a:latin typeface="Merriweather"/>
                <a:ea typeface="Merriweather"/>
                <a:cs typeface="Merriweather"/>
                <a:sym typeface="Merriweather"/>
              </a:rPr>
              <a:t>ПК «СОТы», </a:t>
            </a:r>
          </a:p>
          <a:p>
            <a:pPr algn="ctr">
              <a:lnSpc>
                <a:spcPct val="90000"/>
              </a:lnSpc>
              <a:spcBef>
                <a:spcPts val="400"/>
              </a:spcBef>
              <a:buSzPct val="25000"/>
            </a:pPr>
            <a:r>
              <a:rPr lang="ru-RU" sz="2000" b="1" i="0" u="none" strike="noStrike" cap="none" baseline="0" dirty="0" smtClean="0">
                <a:solidFill>
                  <a:schemeClr val="bg1"/>
                </a:solidFill>
                <a:latin typeface="Merriweather"/>
                <a:ea typeface="Merriweather"/>
                <a:cs typeface="Merriweather"/>
                <a:sym typeface="Merriweather"/>
              </a:rPr>
              <a:t>МЭЛ «</a:t>
            </a:r>
            <a:r>
              <a:rPr lang="ru-RU" sz="2000" b="1" dirty="0" smtClean="0">
                <a:solidFill>
                  <a:schemeClr val="bg1"/>
                </a:solidFill>
              </a:rPr>
              <a:t>Дистанционное </a:t>
            </a:r>
            <a:r>
              <a:rPr lang="ru-RU" sz="2000" b="1" dirty="0">
                <a:solidFill>
                  <a:schemeClr val="bg1"/>
                </a:solidFill>
              </a:rPr>
              <a:t>обучение как инновационная форма организации </a:t>
            </a:r>
            <a:r>
              <a:rPr lang="ru-RU" sz="2000" b="1" dirty="0" smtClean="0">
                <a:solidFill>
                  <a:schemeClr val="bg1"/>
                </a:solidFill>
              </a:rPr>
              <a:t>персонифицированного </a:t>
            </a:r>
            <a:r>
              <a:rPr lang="ru-RU" sz="2000" b="1" dirty="0">
                <a:solidFill>
                  <a:schemeClr val="bg1"/>
                </a:solidFill>
              </a:rPr>
              <a:t>обучения</a:t>
            </a:r>
          </a:p>
          <a:p>
            <a:pPr marL="0" marR="45720" lvl="0" indent="0" algn="ctr" rtl="0">
              <a:lnSpc>
                <a:spcPct val="90000"/>
              </a:lnSpc>
              <a:spcBef>
                <a:spcPts val="40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2000" b="1" i="0" u="none" strike="noStrike" cap="none" baseline="0" dirty="0" smtClean="0">
                <a:solidFill>
                  <a:schemeClr val="bg1"/>
                </a:solidFill>
                <a:latin typeface="Merriweather"/>
                <a:ea typeface="Merriweather"/>
                <a:cs typeface="Merriweather"/>
                <a:sym typeface="Merriweather"/>
              </a:rPr>
              <a:t>24 сентября, 2018</a:t>
            </a:r>
            <a:endParaRPr lang="ru-RU" sz="2000" b="1" i="0" u="none" strike="noStrike" cap="none" baseline="0" dirty="0">
              <a:solidFill>
                <a:schemeClr val="bg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852705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2"/>
              </a:buClr>
              <a:buSzPct val="25000"/>
              <a:buFont typeface="Calibri"/>
              <a:buNone/>
            </a:pPr>
            <a:r>
              <a:rPr lang="ru-RU" sz="5000" b="0" i="0" u="none" strike="noStrike" cap="none" baseline="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Три основных ДОТ</a:t>
            </a:r>
          </a:p>
        </p:txBody>
      </p:sp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457200" y="1628800"/>
            <a:ext cx="8507288" cy="51125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3000" b="1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3. Телевизионно-спутниковая технология</a:t>
            </a:r>
            <a:r>
              <a:rPr lang="ru-RU" sz="30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 </a:t>
            </a:r>
            <a:endParaRPr sz="300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48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30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представляет собой применение для обучения интерактивного телевидения. </a:t>
            </a:r>
          </a:p>
          <a:p>
            <a:pPr marL="0" marR="0" lvl="0" indent="0" algn="l" rtl="0">
              <a:lnSpc>
                <a:spcPct val="90000"/>
              </a:lnSpc>
              <a:spcBef>
                <a:spcPts val="48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30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Это </a:t>
            </a:r>
            <a:r>
              <a:rPr lang="ru-RU" sz="3000" b="0" i="0" u="none" strike="noStrike" cap="none" baseline="0" dirty="0" err="1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телелекции</a:t>
            </a:r>
            <a:r>
              <a:rPr lang="ru-RU" sz="30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, видеоконференции, виртуальные практические занятия. </a:t>
            </a:r>
            <a:endParaRPr lang="ru-RU" sz="3000" b="0" i="0" u="none" strike="noStrike" cap="none" baseline="0" dirty="0" smtClean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480"/>
              </a:spcBef>
              <a:buClr>
                <a:schemeClr val="accent3"/>
              </a:buClr>
              <a:buSzPct val="25000"/>
              <a:buFont typeface="Merriweather"/>
              <a:buNone/>
            </a:pPr>
            <a:endParaRPr sz="300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r" rtl="0">
              <a:lnSpc>
                <a:spcPct val="90000"/>
              </a:lnSpc>
              <a:spcBef>
                <a:spcPts val="48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3000" b="1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В большинстве случаев дистанционное обучение осуществляется с использованием комплекса технологий, что обеспечивает наибольшую эффективность</a:t>
            </a:r>
          </a:p>
          <a:p>
            <a:pPr marL="274320" marR="0" lvl="0" indent="-129238" algn="l" rtl="0">
              <a:lnSpc>
                <a:spcPct val="90000"/>
              </a:lnSpc>
              <a:spcBef>
                <a:spcPts val="481"/>
              </a:spcBef>
              <a:buClr>
                <a:schemeClr val="accent3"/>
              </a:buClr>
              <a:buFont typeface="Merriweather"/>
              <a:buNone/>
            </a:pPr>
            <a:endParaRPr sz="240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179512" y="980728"/>
            <a:ext cx="8784976" cy="56886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24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При реализации образовательных </a:t>
            </a:r>
            <a:r>
              <a:rPr lang="ru-RU" sz="2400" b="0" i="0" u="sng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программ</a:t>
            </a:r>
            <a:r>
              <a:rPr lang="ru-RU" sz="24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 с применением исключительно электронного обучения, дистанционных образовательных технологий в организации, осуществляющей образовательную деятельность, должны быть созданы </a:t>
            </a:r>
            <a:r>
              <a:rPr lang="ru-RU" sz="2400" b="0" i="0" u="sng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условия</a:t>
            </a:r>
            <a:r>
              <a:rPr lang="ru-RU" sz="24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 для функционирования </a:t>
            </a:r>
            <a:r>
              <a:rPr lang="ru-RU" sz="2400" b="1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электронной информационно-образовательной среды</a:t>
            </a:r>
            <a:r>
              <a:rPr lang="ru-RU" sz="24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, включающей в себя электронные информационные ресурсы, электронные образовательные ресурсы, совокупность информационных технологий, телекоммуникационных технологий, соответствующих технологических </a:t>
            </a:r>
            <a:r>
              <a:rPr lang="ru-RU" sz="2400" b="0" i="0" u="sng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средств</a:t>
            </a:r>
            <a:r>
              <a:rPr lang="ru-RU" sz="24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 и обеспечивающей освоение обучающимися образовательных программ в полном объеме </a:t>
            </a:r>
            <a:r>
              <a:rPr lang="ru-RU" sz="2400" b="1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независимо от места нахождения обучающихся</a:t>
            </a:r>
          </a:p>
          <a:p>
            <a:pPr marL="274320" marR="0" lvl="0" indent="-129238" algn="l" rtl="0">
              <a:spcBef>
                <a:spcPts val="481"/>
              </a:spcBef>
              <a:buClr>
                <a:schemeClr val="accent3"/>
              </a:buClr>
              <a:buFont typeface="Merriweather"/>
              <a:buNone/>
            </a:pPr>
            <a:endParaRPr sz="240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457200" y="1340767"/>
            <a:ext cx="8229600" cy="49838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3600" b="0" i="0" u="none" strike="noStrike" cap="none" baseline="0" dirty="0" smtClean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С </a:t>
            </a:r>
            <a:r>
              <a:rPr lang="ru-RU" sz="36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помощью технологий дистанционного обучения осуществляется постоянный доступ обучающихся к учебному материалу, а также консультирование и проведение дискуссий, тестирование знаний и навыков</a:t>
            </a:r>
          </a:p>
          <a:p>
            <a:pPr marL="274320" marR="0" lvl="0" indent="-117475" algn="l" rtl="0">
              <a:spcBef>
                <a:spcPts val="520"/>
              </a:spcBef>
              <a:buClr>
                <a:schemeClr val="accent3"/>
              </a:buClr>
              <a:buFont typeface="Merriweather"/>
              <a:buNone/>
            </a:pPr>
            <a:endParaRPr sz="260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Методологическими </a:t>
            </a:r>
            <a:r>
              <a:rPr lang="ru-RU" dirty="0"/>
              <a:t>принципами организации учебного процесса и освоения общеобразовательных программ на основе технологий дистанционного обучения являются следующие </a:t>
            </a:r>
            <a:r>
              <a:rPr lang="ru-RU" dirty="0" smtClean="0"/>
              <a:t>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принцип </a:t>
            </a:r>
            <a:r>
              <a:rPr lang="ru-RU" dirty="0"/>
              <a:t>интерактивности, который выражается в постоянных контактах всех участников учебного процесса посредством использования специализированной информационно-образовательной среды (в том числе форумы, электронная почта, Интернет-конференции); </a:t>
            </a:r>
          </a:p>
          <a:p>
            <a:r>
              <a:rPr lang="ru-RU" dirty="0"/>
              <a:t>принцип адаптивности, позволяющий легко использовать учебные материалы нового поколения, содержащие цифровые образовательные ресурсы, в конкретных условиях учебного процесса, что способствует сочетанию разных дидактических моделей проведения уроков с применением дистанционных образовательных технологий и сетевых средств обучения: интерактивных тестов, тренажеров, лабораторных практикумов удаленного доступа и др.; </a:t>
            </a:r>
          </a:p>
          <a:p>
            <a:r>
              <a:rPr lang="ru-RU" dirty="0"/>
              <a:t>принцип гибкости, дающий возможность участникам учебного процесса работать в необходимом для них темпе и в удобное для себя время; </a:t>
            </a:r>
          </a:p>
          <a:p>
            <a:r>
              <a:rPr lang="ru-RU" dirty="0"/>
              <a:t>принцип модульности, позволяющий использовать ученику и преподавателю необходимые им сетевые учебные курсы (или отдельные составляющие учебного курса) для реализации индивидуальных учебных планов; </a:t>
            </a:r>
          </a:p>
          <a:p>
            <a:r>
              <a:rPr lang="ru-RU" dirty="0"/>
              <a:t>принцип оперативности и объективности оценивания учебных достижений учащихся.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78876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b="1" dirty="0" smtClean="0">
                <a:solidFill>
                  <a:srgbClr val="336699"/>
                </a:solidFill>
                <a:latin typeface="Calibri" panose="020F0502020204030204" pitchFamily="34" charset="0"/>
              </a:rPr>
              <a:t>Цели дистанционного обучения в УДОД</a:t>
            </a:r>
            <a:endParaRPr lang="ru-RU" sz="3600" b="1" dirty="0">
              <a:solidFill>
                <a:srgbClr val="336699"/>
              </a:solidFill>
              <a:latin typeface="Calibri" panose="020F0502020204030204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435280" cy="4733880"/>
          </a:xfrm>
        </p:spPr>
        <p:txBody>
          <a:bodyPr/>
          <a:lstStyle/>
          <a:p>
            <a:r>
              <a:rPr lang="ru-RU" sz="2800" dirty="0" smtClean="0">
                <a:latin typeface="Merriweather"/>
              </a:rPr>
              <a:t>      углубленное </a:t>
            </a:r>
            <a:r>
              <a:rPr lang="ru-RU" sz="2800" dirty="0">
                <a:latin typeface="Merriweather"/>
              </a:rPr>
              <a:t>изучение темы, раздела из </a:t>
            </a:r>
            <a:r>
              <a:rPr lang="ru-RU" sz="2800" dirty="0" smtClean="0">
                <a:latin typeface="Merriweather"/>
              </a:rPr>
              <a:t>ДООП,</a:t>
            </a:r>
            <a:endParaRPr lang="ru-RU" sz="2800" dirty="0">
              <a:latin typeface="Merriweather"/>
            </a:endParaRPr>
          </a:p>
          <a:p>
            <a:r>
              <a:rPr lang="ru-RU" sz="2800" dirty="0">
                <a:latin typeface="Merriweather"/>
              </a:rPr>
              <a:t>      ликвидация пробелов в знаниях, умениях, навыках </a:t>
            </a:r>
            <a:r>
              <a:rPr lang="ru-RU" sz="2800" dirty="0" smtClean="0">
                <a:latin typeface="Merriweather"/>
              </a:rPr>
              <a:t>учащихся </a:t>
            </a:r>
            <a:r>
              <a:rPr lang="ru-RU" sz="2800" dirty="0">
                <a:latin typeface="Merriweather"/>
              </a:rPr>
              <a:t>по определенным </a:t>
            </a:r>
            <a:r>
              <a:rPr lang="ru-RU" sz="2800" dirty="0" smtClean="0">
                <a:latin typeface="Merriweather"/>
              </a:rPr>
              <a:t>темам, </a:t>
            </a:r>
          </a:p>
          <a:p>
            <a:r>
              <a:rPr lang="ru-RU" sz="2800" dirty="0">
                <a:latin typeface="Merriweather"/>
              </a:rPr>
              <a:t> </a:t>
            </a:r>
            <a:r>
              <a:rPr lang="ru-RU" sz="2800" dirty="0" smtClean="0">
                <a:latin typeface="Merriweather"/>
              </a:rPr>
              <a:t>     раздел или курс программы </a:t>
            </a:r>
            <a:r>
              <a:rPr lang="ru-RU" sz="2800" dirty="0">
                <a:latin typeface="Merriweather"/>
              </a:rPr>
              <a:t>для учащихся, не имеющих возможности по разным причинам посещать </a:t>
            </a:r>
            <a:r>
              <a:rPr lang="ru-RU" sz="2800" dirty="0" smtClean="0">
                <a:latin typeface="Merriweather"/>
              </a:rPr>
              <a:t>ОУ </a:t>
            </a:r>
            <a:r>
              <a:rPr lang="ru-RU" sz="2800" dirty="0">
                <a:latin typeface="Merriweather"/>
              </a:rPr>
              <a:t>вообще или в течение какого-то отрезка </a:t>
            </a:r>
            <a:r>
              <a:rPr lang="ru-RU" sz="2800" dirty="0" smtClean="0">
                <a:latin typeface="Merriweather"/>
              </a:rPr>
              <a:t>времени</a:t>
            </a:r>
            <a:r>
              <a:rPr lang="ru-RU" sz="2800" dirty="0">
                <a:latin typeface="Merriweather"/>
              </a:rPr>
              <a:t>,</a:t>
            </a:r>
          </a:p>
          <a:p>
            <a:r>
              <a:rPr lang="ru-RU" sz="2800" dirty="0" smtClean="0">
                <a:latin typeface="Merriweather"/>
              </a:rPr>
              <a:t>      </a:t>
            </a:r>
            <a:r>
              <a:rPr lang="ru-RU" sz="2800" dirty="0">
                <a:latin typeface="Merriweather"/>
              </a:rPr>
              <a:t>дополнительное образование </a:t>
            </a:r>
            <a:r>
              <a:rPr lang="ru-RU" sz="2800" dirty="0" smtClean="0">
                <a:latin typeface="Merriweather"/>
              </a:rPr>
              <a:t>сверх программы. </a:t>
            </a:r>
            <a:endParaRPr lang="ru-RU" sz="2800" dirty="0">
              <a:latin typeface="Merriweather"/>
            </a:endParaRPr>
          </a:p>
          <a:p>
            <a:pPr marL="156845" indent="0">
              <a:buNone/>
            </a:pPr>
            <a:r>
              <a:rPr lang="ru-RU" dirty="0" smtClean="0"/>
              <a:t>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49276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b="1" dirty="0" smtClean="0">
                <a:solidFill>
                  <a:srgbClr val="336699"/>
                </a:solidFill>
                <a:latin typeface="Calibri" panose="020F0502020204030204" pitchFamily="34" charset="0"/>
              </a:rPr>
              <a:t>Формы доступа </a:t>
            </a:r>
            <a:br>
              <a:rPr lang="ru-RU" sz="4000" b="1" dirty="0" smtClean="0">
                <a:solidFill>
                  <a:srgbClr val="336699"/>
                </a:solidFill>
                <a:latin typeface="Calibri" panose="020F0502020204030204" pitchFamily="34" charset="0"/>
              </a:rPr>
            </a:br>
            <a:r>
              <a:rPr lang="ru-RU" sz="4000" b="1" dirty="0" smtClean="0">
                <a:solidFill>
                  <a:srgbClr val="336699"/>
                </a:solidFill>
                <a:latin typeface="Calibri" panose="020F0502020204030204" pitchFamily="34" charset="0"/>
              </a:rPr>
              <a:t>к учебному материалу</a:t>
            </a:r>
            <a:endParaRPr lang="ru-RU" sz="4000" b="1" dirty="0">
              <a:solidFill>
                <a:srgbClr val="336699"/>
              </a:solidFill>
              <a:latin typeface="Calibri" panose="020F0502020204030204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3200" dirty="0" smtClean="0">
                <a:latin typeface="Merriweather"/>
              </a:rPr>
              <a:t>Скайп-технологии</a:t>
            </a:r>
          </a:p>
          <a:p>
            <a:r>
              <a:rPr lang="ru-RU" sz="3200" dirty="0" smtClean="0">
                <a:latin typeface="Merriweather"/>
              </a:rPr>
              <a:t>Онлайн-семинар</a:t>
            </a:r>
          </a:p>
          <a:p>
            <a:r>
              <a:rPr lang="ru-RU" sz="3200" dirty="0" smtClean="0">
                <a:latin typeface="Merriweather"/>
              </a:rPr>
              <a:t>Веб-конференции</a:t>
            </a:r>
          </a:p>
          <a:p>
            <a:r>
              <a:rPr lang="ru-RU" sz="3200" dirty="0" smtClean="0">
                <a:latin typeface="Merriweather"/>
              </a:rPr>
              <a:t>Вебинар</a:t>
            </a:r>
          </a:p>
          <a:p>
            <a:r>
              <a:rPr lang="ru-RU" sz="3200" dirty="0" smtClean="0">
                <a:latin typeface="Merriweather"/>
              </a:rPr>
              <a:t>Электронная почта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3774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467544" y="620688"/>
            <a:ext cx="8229600" cy="1512168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2"/>
              </a:buClr>
              <a:buSzPct val="25000"/>
              <a:buFont typeface="Calibri"/>
              <a:buNone/>
            </a:pPr>
            <a:r>
              <a:rPr lang="ru-RU" sz="3200" b="1" i="0" u="none" strike="noStrike" cap="none" baseline="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Формирование материально-технической базы электронного дистанционного обучения</a:t>
            </a:r>
          </a:p>
        </p:txBody>
      </p:sp>
      <p:sp>
        <p:nvSpPr>
          <p:cNvPr id="188" name="Shape 188"/>
          <p:cNvSpPr txBox="1">
            <a:spLocks noGrp="1"/>
          </p:cNvSpPr>
          <p:nvPr>
            <p:ph type="body" idx="1"/>
          </p:nvPr>
        </p:nvSpPr>
        <p:spPr>
          <a:xfrm>
            <a:off x="323528" y="2132856"/>
            <a:ext cx="8640960" cy="45365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accent3"/>
              </a:buClr>
              <a:buFont typeface="Merriweather"/>
              <a:buNone/>
            </a:pPr>
            <a:endParaRPr sz="260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l" rtl="0">
              <a:spcBef>
                <a:spcPts val="52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28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Материально-техническая база электронного дистанционного должна обеспечивать формирование образовательной среды, включающей следующие основные компоненты:</a:t>
            </a:r>
          </a:p>
          <a:p>
            <a:pPr marL="0" marR="0" lvl="0" indent="0" algn="l" rtl="0">
              <a:spcBef>
                <a:spcPts val="52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28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·        </a:t>
            </a:r>
            <a:r>
              <a:rPr lang="ru-RU" sz="2800" b="0" i="0" u="none" strike="noStrike" cap="none" baseline="0" dirty="0" smtClean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деятельностная</a:t>
            </a:r>
            <a:r>
              <a:rPr lang="ru-RU" sz="280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,</a:t>
            </a:r>
            <a:endParaRPr lang="ru-RU" sz="280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l" rtl="0">
              <a:spcBef>
                <a:spcPts val="52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28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·        </a:t>
            </a:r>
            <a:r>
              <a:rPr lang="ru-RU" sz="2800" b="0" i="0" u="none" strike="noStrike" cap="none" baseline="0" dirty="0" smtClean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коммуникативная,</a:t>
            </a:r>
            <a:endParaRPr lang="ru-RU" sz="280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l" rtl="0">
              <a:spcBef>
                <a:spcPts val="52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28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·        пространственно-предметная</a:t>
            </a:r>
          </a:p>
          <a:p>
            <a:pPr marL="274320" marR="0" lvl="0" indent="-117475" algn="l" rtl="0">
              <a:spcBef>
                <a:spcPts val="520"/>
              </a:spcBef>
              <a:buClr>
                <a:schemeClr val="accent3"/>
              </a:buClr>
              <a:buFont typeface="Merriweather"/>
              <a:buNone/>
            </a:pPr>
            <a:endParaRPr sz="260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 txBox="1">
            <a:spLocks noGrp="1"/>
          </p:cNvSpPr>
          <p:nvPr>
            <p:ph type="body" idx="1"/>
          </p:nvPr>
        </p:nvSpPr>
        <p:spPr>
          <a:xfrm>
            <a:off x="179512" y="836712"/>
            <a:ext cx="8856984" cy="59046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2600" b="1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Деятельностный компонент </a:t>
            </a:r>
            <a:r>
              <a:rPr lang="ru-RU" sz="26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представляет собой совокупность различных видов деятельности, необходимых для обучения и развития учащихся.                       </a:t>
            </a:r>
          </a:p>
          <a:p>
            <a:pPr marL="0" marR="0" lvl="0" indent="0" algn="l" rtl="0">
              <a:lnSpc>
                <a:spcPct val="80000"/>
              </a:lnSpc>
              <a:spcBef>
                <a:spcPts val="48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26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                     Важнейшие из них:</a:t>
            </a:r>
          </a:p>
          <a:p>
            <a:pPr marL="0" marR="0" lvl="0" indent="0" algn="l" rtl="0">
              <a:lnSpc>
                <a:spcPct val="80000"/>
              </a:lnSpc>
              <a:spcBef>
                <a:spcPts val="48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26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·        исследовательская </a:t>
            </a:r>
            <a:r>
              <a:rPr lang="ru-RU" sz="2600" b="0" i="0" u="none" strike="noStrike" cap="none" baseline="0" dirty="0" smtClean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деятельность,</a:t>
            </a:r>
            <a:endParaRPr lang="ru-RU" sz="260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48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26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·        проектная </a:t>
            </a:r>
            <a:r>
              <a:rPr lang="ru-RU" sz="2600" b="0" i="0" u="none" strike="noStrike" cap="none" baseline="0" dirty="0" smtClean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деятельность,</a:t>
            </a:r>
            <a:endParaRPr lang="ru-RU" sz="260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48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26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·        творческая деятельность.</a:t>
            </a:r>
          </a:p>
          <a:p>
            <a:pPr marL="0" marR="0" lvl="0" indent="0" algn="l" rtl="0">
              <a:lnSpc>
                <a:spcPct val="80000"/>
              </a:lnSpc>
              <a:spcBef>
                <a:spcPts val="481"/>
              </a:spcBef>
              <a:buClr>
                <a:schemeClr val="accent3"/>
              </a:buClr>
              <a:buFont typeface="Merriweather"/>
              <a:buNone/>
            </a:pPr>
            <a:endParaRPr sz="260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48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2600" b="1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Деятельностный компонент </a:t>
            </a:r>
            <a:r>
              <a:rPr lang="ru-RU" sz="26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предполагает разработку индивидуальных учебных планов, сочетание дистанционного и очного обучения, использование гибкой системы оценивания, включающей самооценку обучающихся. </a:t>
            </a:r>
            <a:endParaRPr lang="ru-RU" sz="2600" b="0" i="0" u="none" strike="noStrike" cap="none" baseline="0" dirty="0" smtClean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48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2600" b="0" i="0" u="none" strike="noStrike" cap="none" baseline="0" dirty="0" smtClean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Планирование</a:t>
            </a:r>
            <a:r>
              <a:rPr lang="ru-RU" sz="26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, реализацию и мониторинг включения учащихся в разные виды учебной деятельности, повышающие их образовательную потребность</a:t>
            </a:r>
          </a:p>
          <a:p>
            <a:pPr marL="274320" marR="0" lvl="0" indent="-129238" algn="l" rtl="0">
              <a:lnSpc>
                <a:spcPct val="80000"/>
              </a:lnSpc>
              <a:spcBef>
                <a:spcPts val="481"/>
              </a:spcBef>
              <a:buClr>
                <a:schemeClr val="accent3"/>
              </a:buClr>
              <a:buFont typeface="Merriweather"/>
              <a:buNone/>
            </a:pPr>
            <a:endParaRPr sz="240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 txBox="1">
            <a:spLocks noGrp="1"/>
          </p:cNvSpPr>
          <p:nvPr>
            <p:ph type="body" idx="1"/>
          </p:nvPr>
        </p:nvSpPr>
        <p:spPr>
          <a:xfrm>
            <a:off x="179512" y="980728"/>
            <a:ext cx="8784976" cy="56166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2600" b="1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Коммуникативный компонент </a:t>
            </a:r>
            <a:r>
              <a:rPr lang="ru-RU" sz="26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представляет собой пространство межличностного взаимодействия в непосредственной или предметно-опосредованной форме. </a:t>
            </a:r>
          </a:p>
          <a:p>
            <a:pPr marL="0" marR="0" lvl="0" indent="0" algn="l" rtl="0">
              <a:spcBef>
                <a:spcPts val="52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26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       Наиболее важные элементы коммуникативного компонента:</a:t>
            </a:r>
          </a:p>
          <a:p>
            <a:pPr marL="0" marR="0" lvl="0" indent="0" algn="l" rtl="0">
              <a:spcBef>
                <a:spcPts val="52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26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·        гибкое сочетание обучения в процессе совместной деятельности  и самостоятельного </a:t>
            </a:r>
            <a:r>
              <a:rPr lang="ru-RU" sz="2600" b="0" i="0" u="none" strike="noStrike" cap="none" baseline="0" dirty="0" smtClean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обучения,</a:t>
            </a:r>
            <a:endParaRPr lang="ru-RU" sz="260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l" rtl="0">
              <a:spcBef>
                <a:spcPts val="52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26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·        партнерство педагога и </a:t>
            </a:r>
            <a:r>
              <a:rPr lang="ru-RU" sz="2600" b="0" i="0" u="none" strike="noStrike" cap="none" baseline="0" dirty="0" smtClean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ученика,</a:t>
            </a:r>
            <a:endParaRPr lang="ru-RU" sz="260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l" rtl="0">
              <a:spcBef>
                <a:spcPts val="52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26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·        свободная коммуникация всех участников образовательного процесса</a:t>
            </a:r>
          </a:p>
          <a:p>
            <a:pPr marL="274320" marR="0" lvl="0" indent="-117475" algn="l" rtl="0">
              <a:spcBef>
                <a:spcPts val="520"/>
              </a:spcBef>
              <a:buClr>
                <a:schemeClr val="accent3"/>
              </a:buClr>
              <a:buFont typeface="Merriweather"/>
              <a:buNone/>
            </a:pPr>
            <a:endParaRPr sz="260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body" idx="1"/>
          </p:nvPr>
        </p:nvSpPr>
        <p:spPr>
          <a:xfrm>
            <a:off x="107504" y="980728"/>
            <a:ext cx="8928992" cy="56886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2800" b="1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Пространственно-предметный компонент </a:t>
            </a:r>
            <a:r>
              <a:rPr lang="ru-RU" sz="28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— пространственно-предметные средства, совокупность которых обеспечивает возможность требуемых пространственных действий и поведения субъектов образовательной среды.  </a:t>
            </a:r>
          </a:p>
          <a:p>
            <a:pPr marL="0" marR="0" lvl="0" indent="0" algn="l" rtl="0">
              <a:lnSpc>
                <a:spcPct val="90000"/>
              </a:lnSpc>
              <a:spcBef>
                <a:spcPts val="52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28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          Наиболее важные из них в части организации дистанционного обучения средства:</a:t>
            </a:r>
          </a:p>
          <a:p>
            <a:pPr marL="0" marR="0" lvl="0" indent="0" algn="l" rtl="0">
              <a:lnSpc>
                <a:spcPct val="90000"/>
              </a:lnSpc>
              <a:spcBef>
                <a:spcPts val="52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28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·        информационная образовательная </a:t>
            </a:r>
            <a:r>
              <a:rPr lang="ru-RU" sz="2800" b="0" i="0" u="none" strike="noStrike" cap="none" baseline="0" dirty="0" smtClean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среда,</a:t>
            </a:r>
            <a:endParaRPr lang="ru-RU" sz="280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2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28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·        средства индивидуального и коллективного письменного, аудио и визуального </a:t>
            </a:r>
            <a:r>
              <a:rPr lang="ru-RU" sz="2800" b="0" i="0" u="none" strike="noStrike" cap="none" baseline="0" dirty="0" smtClean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онлайн-взаимодействия,</a:t>
            </a:r>
            <a:endParaRPr lang="ru-RU" sz="280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2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28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·        средства коллективной работы над </a:t>
            </a:r>
            <a:r>
              <a:rPr lang="ru-RU" sz="2800" b="0" i="0" u="none" strike="noStrike" cap="none" baseline="0" dirty="0" smtClean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материалами,</a:t>
            </a:r>
            <a:endParaRPr lang="ru-RU" sz="280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2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28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·        виртуальная медиатека</a:t>
            </a:r>
          </a:p>
          <a:p>
            <a:pPr marL="274320" marR="0" lvl="0" indent="-117475" algn="l" rtl="0">
              <a:lnSpc>
                <a:spcPct val="90000"/>
              </a:lnSpc>
              <a:spcBef>
                <a:spcPts val="520"/>
              </a:spcBef>
              <a:buClr>
                <a:schemeClr val="accent3"/>
              </a:buClr>
              <a:buFont typeface="Merriweather"/>
              <a:buNone/>
            </a:pPr>
            <a:endParaRPr sz="260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2"/>
              </a:buClr>
              <a:buSzPct val="25000"/>
              <a:buFont typeface="Calibri"/>
              <a:buNone/>
            </a:pPr>
            <a:r>
              <a:rPr lang="ru-RU" sz="5000" b="1" i="0" u="none" strike="noStrike" cap="none" baseline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Дистанционное обучение</a:t>
            </a:r>
            <a:r>
              <a:rPr lang="ru-RU" sz="5000" b="0" i="0" u="none" strike="noStrike" cap="none" baseline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 -</a:t>
            </a:r>
          </a:p>
        </p:txBody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Merriweather"/>
              <a:buNone/>
            </a:pPr>
            <a:endParaRPr sz="260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2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32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это взаимодействие учителя и учащихся между собой на расстоянии, отражающее все присущие учебному процессу компоненты и реализуемое средствами Интернет-технологий или другими средствами, предусматривающими интерактивность</a:t>
            </a:r>
          </a:p>
          <a:p>
            <a:pPr marL="0" marR="0" lvl="0" indent="0" algn="r" rtl="0">
              <a:lnSpc>
                <a:spcPct val="90000"/>
              </a:lnSpc>
              <a:spcBef>
                <a:spcPts val="240"/>
              </a:spcBef>
              <a:buClr>
                <a:schemeClr val="accent3"/>
              </a:buClr>
              <a:buFont typeface="Merriweather"/>
              <a:buNone/>
            </a:pPr>
            <a:endParaRPr sz="120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r" rtl="0">
              <a:lnSpc>
                <a:spcPct val="90000"/>
              </a:lnSpc>
              <a:spcBef>
                <a:spcPts val="240"/>
              </a:spcBef>
              <a:buClr>
                <a:schemeClr val="accent3"/>
              </a:buClr>
              <a:buFont typeface="Merriweather"/>
              <a:buNone/>
            </a:pPr>
            <a:endParaRPr sz="120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r" rtl="0">
              <a:lnSpc>
                <a:spcPct val="90000"/>
              </a:lnSpc>
              <a:spcBef>
                <a:spcPts val="24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1200" b="0" i="0" u="none" strike="noStrike" cap="none" baseline="0" dirty="0" smtClean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Материал </a:t>
            </a:r>
            <a:r>
              <a:rPr lang="ru-RU" sz="12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из Википедии — свободной энциклопедии</a:t>
            </a:r>
          </a:p>
          <a:p>
            <a:pPr marL="0" marR="0" lvl="0" indent="0" algn="r" rtl="0">
              <a:lnSpc>
                <a:spcPct val="90000"/>
              </a:lnSpc>
              <a:spcBef>
                <a:spcPts val="24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1200" b="0" i="0" u="sng" strike="noStrike" cap="none" baseline="0" dirty="0">
                <a:solidFill>
                  <a:schemeClr val="hlink"/>
                </a:solidFill>
                <a:latin typeface="Merriweather"/>
                <a:ea typeface="Merriweather"/>
                <a:cs typeface="Merriweather"/>
                <a:sym typeface="Merriweather"/>
                <a:hlinkClick r:id="rId3"/>
              </a:rPr>
              <a:t>http://ru.wikipedia.org/wiki/%C4%E8%F1%F2%E0%ED%F6%E8%EE%ED%ED%EE%E5_%EE%E1%F3%F7%E5%ED%E8%E5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 txBox="1">
            <a:spLocks noGrp="1"/>
          </p:cNvSpPr>
          <p:nvPr>
            <p:ph type="body" idx="1"/>
          </p:nvPr>
        </p:nvSpPr>
        <p:spPr>
          <a:xfrm>
            <a:off x="251520" y="980728"/>
            <a:ext cx="8784976" cy="56886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3200" b="1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Материально-техническая база электронного дистанционного обучения включает следующие составляющие:</a:t>
            </a:r>
          </a:p>
          <a:p>
            <a:pPr marL="0" marR="0" lvl="0" indent="0" algn="l" rtl="0">
              <a:spcBef>
                <a:spcPts val="52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32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·        каналы </a:t>
            </a:r>
            <a:r>
              <a:rPr lang="ru-RU" sz="3200" b="0" i="0" u="none" strike="noStrike" cap="none" baseline="0" dirty="0" smtClean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связи,</a:t>
            </a:r>
            <a:endParaRPr lang="ru-RU" sz="320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l" rtl="0">
              <a:spcBef>
                <a:spcPts val="52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32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·        система электронного дистанционного обучения, обеспечивающая формирование информационной образовательной </a:t>
            </a:r>
            <a:r>
              <a:rPr lang="ru-RU" sz="3200" b="0" i="0" u="none" strike="noStrike" cap="none" baseline="0" dirty="0" smtClean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среды,</a:t>
            </a:r>
            <a:endParaRPr lang="ru-RU" sz="320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l" rtl="0">
              <a:spcBef>
                <a:spcPts val="52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32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·        компьютерное </a:t>
            </a:r>
            <a:r>
              <a:rPr lang="ru-RU" sz="3200" b="0" i="0" u="none" strike="noStrike" cap="none" baseline="0" dirty="0" smtClean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оборудование,</a:t>
            </a:r>
            <a:endParaRPr lang="ru-RU" sz="320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l" rtl="0">
              <a:spcBef>
                <a:spcPts val="52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32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·        периферийное </a:t>
            </a:r>
            <a:r>
              <a:rPr lang="ru-RU" sz="3200" b="0" i="0" u="none" strike="noStrike" cap="none" baseline="0" dirty="0" smtClean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оборудование,</a:t>
            </a:r>
            <a:endParaRPr lang="ru-RU" sz="320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l" rtl="0">
              <a:spcBef>
                <a:spcPts val="52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32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·        программное обеспечение</a:t>
            </a:r>
          </a:p>
          <a:p>
            <a:pPr marL="274320" marR="0" lvl="0" indent="-117475" algn="l" rtl="0">
              <a:spcBef>
                <a:spcPts val="520"/>
              </a:spcBef>
              <a:buClr>
                <a:schemeClr val="accent3"/>
              </a:buClr>
              <a:buFont typeface="Merriweather"/>
              <a:buNone/>
            </a:pPr>
            <a:endParaRPr sz="260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 txBox="1">
            <a:spLocks noGrp="1"/>
          </p:cNvSpPr>
          <p:nvPr>
            <p:ph type="body" idx="1"/>
          </p:nvPr>
        </p:nvSpPr>
        <p:spPr>
          <a:xfrm>
            <a:off x="457200" y="1052736"/>
            <a:ext cx="8435280" cy="56166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2800" b="1" i="0" u="none" strike="noStrike" cap="none" baseline="0" dirty="0">
                <a:solidFill>
                  <a:schemeClr val="accent2">
                    <a:lumMod val="75000"/>
                  </a:schemeClr>
                </a:solidFill>
                <a:latin typeface="Merriweather"/>
                <a:ea typeface="Merriweather"/>
                <a:cs typeface="Merriweather"/>
                <a:sym typeface="Merriweather"/>
              </a:rPr>
              <a:t>Информационная система электронного дистанционного </a:t>
            </a:r>
            <a:r>
              <a:rPr lang="ru-RU" sz="2800" b="1" i="0" u="none" strike="noStrike" cap="none" baseline="0" dirty="0" smtClean="0">
                <a:solidFill>
                  <a:schemeClr val="accent2">
                    <a:lumMod val="75000"/>
                  </a:schemeClr>
                </a:solidFill>
                <a:latin typeface="Merriweather"/>
                <a:ea typeface="Merriweather"/>
                <a:cs typeface="Merriweather"/>
                <a:sym typeface="Merriweather"/>
              </a:rPr>
              <a:t>обучения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buClr>
                <a:schemeClr val="accent3"/>
              </a:buClr>
              <a:buSzPct val="25000"/>
              <a:buFont typeface="Merriweather"/>
              <a:buNone/>
            </a:pPr>
            <a:endParaRPr lang="ru-RU" sz="2800" b="1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48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30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Одно из самых важных направлений деятельности </a:t>
            </a:r>
            <a:r>
              <a:rPr lang="ru-RU" sz="3000" b="0" i="0" u="none" strike="noStrike" cap="none" baseline="0" dirty="0" smtClean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образовательного учреждения, </a:t>
            </a:r>
            <a:r>
              <a:rPr lang="ru-RU" sz="30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реализующего электронное дистанционное обучение – создание и развитие информационной среды, как естественного для подобной формы обучения пространства. Создание и развитие информационной среды в свою очередь отвечает требованиям современного образовательного </a:t>
            </a:r>
            <a:r>
              <a:rPr lang="ru-RU" sz="3000" b="0" i="0" u="none" strike="noStrike" cap="none" baseline="0" dirty="0" smtClean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процесса, </a:t>
            </a:r>
            <a:r>
              <a:rPr lang="ru-RU" sz="30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в соответствии с которым </a:t>
            </a:r>
            <a:r>
              <a:rPr lang="ru-RU" sz="300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 </a:t>
            </a:r>
            <a:r>
              <a:rPr lang="ru-RU" sz="3000" dirty="0" smtClean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он </a:t>
            </a:r>
            <a:r>
              <a:rPr lang="ru-RU" sz="3000" b="0" i="0" u="none" strike="noStrike" cap="none" baseline="0" dirty="0" smtClean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должен </a:t>
            </a:r>
            <a:r>
              <a:rPr lang="ru-RU" sz="30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вестись и фиксироваться в информационной среде. </a:t>
            </a:r>
          </a:p>
          <a:p>
            <a:pPr marL="274320" marR="0" lvl="0" indent="-129238" algn="l" rtl="0">
              <a:lnSpc>
                <a:spcPct val="80000"/>
              </a:lnSpc>
              <a:spcBef>
                <a:spcPts val="481"/>
              </a:spcBef>
              <a:buClr>
                <a:schemeClr val="accent3"/>
              </a:buClr>
              <a:buFont typeface="Merriweather"/>
              <a:buNone/>
            </a:pPr>
            <a:endParaRPr sz="240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7"/>
            <a:ext cx="8229600" cy="780697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rgbClr val="336699"/>
                </a:solidFill>
                <a:latin typeface="Calibri" panose="020F0502020204030204" pitchFamily="34" charset="0"/>
              </a:rPr>
              <a:t>Инвариантные компоненты при разработке дистанционного курса, программы, блока, модуля и т. д.</a:t>
            </a:r>
            <a:endParaRPr lang="ru-RU" sz="2400" b="1" dirty="0">
              <a:solidFill>
                <a:srgbClr val="336699"/>
              </a:solidFill>
              <a:latin typeface="Calibri" panose="020F0502020204030204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7504" y="1700808"/>
            <a:ext cx="8856984" cy="4968552"/>
          </a:xfrm>
        </p:spPr>
        <p:txBody>
          <a:bodyPr/>
          <a:lstStyle/>
          <a:p>
            <a:pPr marL="156845" indent="0">
              <a:buNone/>
            </a:pPr>
            <a:r>
              <a:rPr lang="ru-RU" sz="1800" dirty="0">
                <a:latin typeface="Merriweather"/>
              </a:rPr>
              <a:t>1. Общие сведения о курсе, его назначение, цели, задачи, содержание (структура), условия приема в группы обучения, итоговые документы.  </a:t>
            </a:r>
          </a:p>
          <a:p>
            <a:pPr marL="156845" indent="0">
              <a:buNone/>
            </a:pPr>
            <a:r>
              <a:rPr lang="ru-RU" sz="1800" dirty="0">
                <a:latin typeface="Merriweather"/>
              </a:rPr>
              <a:t>2. Справочные материалы (в виде баз данных) по предметной области курса. </a:t>
            </a:r>
          </a:p>
          <a:p>
            <a:pPr marL="156845" indent="0">
              <a:buNone/>
            </a:pPr>
            <a:r>
              <a:rPr lang="ru-RU" sz="1800" dirty="0">
                <a:latin typeface="Merriweather"/>
              </a:rPr>
              <a:t>3. Блоки анкет (отдельным файлом</a:t>
            </a:r>
            <a:r>
              <a:rPr lang="ru-RU" sz="1800" dirty="0" smtClean="0">
                <a:latin typeface="Merriweather"/>
              </a:rPr>
              <a:t>), для получения необходимых сведений </a:t>
            </a:r>
            <a:r>
              <a:rPr lang="ru-RU" sz="1800" dirty="0">
                <a:latin typeface="Merriweather"/>
              </a:rPr>
              <a:t>и </a:t>
            </a:r>
            <a:r>
              <a:rPr lang="ru-RU" sz="1800" dirty="0" smtClean="0">
                <a:latin typeface="Merriweather"/>
              </a:rPr>
              <a:t>их обработки.</a:t>
            </a:r>
            <a:endParaRPr lang="ru-RU" sz="1800" dirty="0">
              <a:latin typeface="Merriweather"/>
            </a:endParaRPr>
          </a:p>
          <a:p>
            <a:pPr marL="156845" indent="0">
              <a:buNone/>
            </a:pPr>
            <a:r>
              <a:rPr lang="ru-RU" sz="1800" dirty="0">
                <a:latin typeface="Merriweather"/>
              </a:rPr>
              <a:t>4. Собственно обучающий курс (электронный учебник</a:t>
            </a:r>
            <a:r>
              <a:rPr lang="ru-RU" sz="1800" dirty="0" smtClean="0">
                <a:latin typeface="Merriweather"/>
              </a:rPr>
              <a:t>). </a:t>
            </a:r>
            <a:endParaRPr lang="ru-RU" sz="1800" dirty="0">
              <a:latin typeface="Merriweather"/>
            </a:endParaRPr>
          </a:p>
          <a:p>
            <a:pPr marL="156845" indent="0">
              <a:buNone/>
            </a:pPr>
            <a:r>
              <a:rPr lang="ru-RU" sz="1800" dirty="0">
                <a:latin typeface="Merriweather"/>
              </a:rPr>
              <a:t>5. Блок заданий, направленных на усвоение материала и проверку, контроль его понимания, осмысления. </a:t>
            </a:r>
          </a:p>
          <a:p>
            <a:pPr marL="156845" indent="0">
              <a:buNone/>
            </a:pPr>
            <a:r>
              <a:rPr lang="ru-RU" sz="1800" dirty="0">
                <a:latin typeface="Merriweather"/>
              </a:rPr>
              <a:t>6. Блок творческих заданий, направленных на самостоятельное применение усвоенных знаний, умений, навыков в решении конкретных проблем; выполнение проектов индивидуально, в группах сотрудничества; практические работы (индивидуальные, совместные). </a:t>
            </a:r>
          </a:p>
          <a:p>
            <a:pPr marL="156845" indent="0">
              <a:buNone/>
            </a:pPr>
            <a:r>
              <a:rPr lang="ru-RU" sz="1800" dirty="0">
                <a:latin typeface="Merriweather"/>
              </a:rPr>
              <a:t>7. Блок мониторинга успешности самостоятельной деятельности обучаемых, контроля результатов их работы (индивидуально или совместно, в группах сотрудничества). </a:t>
            </a:r>
          </a:p>
          <a:p>
            <a:pPr marL="156845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14501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908721"/>
            <a:ext cx="8291264" cy="938366"/>
          </a:xfrm>
        </p:spPr>
        <p:txBody>
          <a:bodyPr/>
          <a:lstStyle/>
          <a:p>
            <a:pPr algn="ctr"/>
            <a:r>
              <a:rPr lang="ru-RU" sz="3200" b="1" dirty="0" smtClean="0">
                <a:solidFill>
                  <a:srgbClr val="336699"/>
                </a:solidFill>
                <a:latin typeface="Calibri" panose="020F0502020204030204" pitchFamily="34" charset="0"/>
              </a:rPr>
              <a:t/>
            </a:r>
            <a:br>
              <a:rPr lang="ru-RU" sz="3200" b="1" dirty="0" smtClean="0">
                <a:solidFill>
                  <a:srgbClr val="336699"/>
                </a:solidFill>
                <a:latin typeface="Calibri" panose="020F0502020204030204" pitchFamily="34" charset="0"/>
              </a:rPr>
            </a:br>
            <a:r>
              <a:rPr lang="ru-RU" sz="3200" b="1" dirty="0">
                <a:solidFill>
                  <a:srgbClr val="336699"/>
                </a:solidFill>
                <a:latin typeface="Calibri" panose="020F0502020204030204" pitchFamily="34" charset="0"/>
              </a:rPr>
              <a:t/>
            </a:r>
            <a:br>
              <a:rPr lang="ru-RU" sz="3200" b="1" dirty="0">
                <a:solidFill>
                  <a:srgbClr val="336699"/>
                </a:solidFill>
                <a:latin typeface="Calibri" panose="020F0502020204030204" pitchFamily="34" charset="0"/>
              </a:rPr>
            </a:br>
            <a:r>
              <a:rPr lang="ru-RU" sz="3200" b="1" dirty="0" smtClean="0">
                <a:solidFill>
                  <a:srgbClr val="336699"/>
                </a:solidFill>
                <a:latin typeface="Calibri" panose="020F0502020204030204" pitchFamily="34" charset="0"/>
              </a:rPr>
              <a:t/>
            </a:r>
            <a:br>
              <a:rPr lang="ru-RU" sz="3200" b="1" dirty="0" smtClean="0">
                <a:solidFill>
                  <a:srgbClr val="336699"/>
                </a:solidFill>
                <a:latin typeface="Calibri" panose="020F0502020204030204" pitchFamily="34" charset="0"/>
              </a:rPr>
            </a:br>
            <a:r>
              <a:rPr lang="ru-RU" sz="3200" b="1" dirty="0">
                <a:solidFill>
                  <a:srgbClr val="336699"/>
                </a:solidFill>
                <a:latin typeface="Calibri" panose="020F0502020204030204" pitchFamily="34" charset="0"/>
              </a:rPr>
              <a:t/>
            </a:r>
            <a:br>
              <a:rPr lang="ru-RU" sz="3200" b="1" dirty="0">
                <a:solidFill>
                  <a:srgbClr val="336699"/>
                </a:solidFill>
                <a:latin typeface="Calibri" panose="020F0502020204030204" pitchFamily="34" charset="0"/>
              </a:rPr>
            </a:br>
            <a:r>
              <a:rPr lang="ru-RU" sz="3200" b="1" dirty="0" smtClean="0">
                <a:solidFill>
                  <a:srgbClr val="336699"/>
                </a:solidFill>
                <a:latin typeface="Calibri" panose="020F0502020204030204" pitchFamily="34" charset="0"/>
              </a:rPr>
              <a:t/>
            </a:r>
            <a:br>
              <a:rPr lang="ru-RU" sz="3200" b="1" dirty="0" smtClean="0">
                <a:solidFill>
                  <a:srgbClr val="336699"/>
                </a:solidFill>
                <a:latin typeface="Calibri" panose="020F0502020204030204" pitchFamily="34" charset="0"/>
              </a:rPr>
            </a:br>
            <a:r>
              <a:rPr lang="ru-RU" sz="3000" b="1" dirty="0" smtClean="0">
                <a:solidFill>
                  <a:srgbClr val="336699"/>
                </a:solidFill>
                <a:latin typeface="Calibri" panose="020F0502020204030204" pitchFamily="34" charset="0"/>
              </a:rPr>
              <a:t>Фазы разработки дистанционной технологии:</a:t>
            </a:r>
            <a:r>
              <a:rPr lang="ru-RU" sz="3000" dirty="0" smtClean="0"/>
              <a:t/>
            </a:r>
            <a:br>
              <a:rPr lang="ru-RU" sz="3000" dirty="0" smtClean="0"/>
            </a:br>
            <a:endParaRPr lang="ru-RU" sz="3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435280" cy="4517856"/>
          </a:xfrm>
        </p:spPr>
        <p:txBody>
          <a:bodyPr/>
          <a:lstStyle/>
          <a:p>
            <a:pPr lvl="0"/>
            <a:r>
              <a:rPr lang="ru-RU" sz="1800" dirty="0" smtClean="0">
                <a:latin typeface="Merriweather"/>
              </a:rPr>
              <a:t>Формулирование  </a:t>
            </a:r>
            <a:r>
              <a:rPr lang="ru-RU" sz="1800" dirty="0">
                <a:latin typeface="Merriweather"/>
              </a:rPr>
              <a:t>целей обучения. </a:t>
            </a:r>
          </a:p>
          <a:p>
            <a:pPr lvl="0"/>
            <a:r>
              <a:rPr lang="ru-RU" sz="1800" dirty="0">
                <a:latin typeface="Merriweather"/>
              </a:rPr>
              <a:t>Разработка содержания подготовки (какая деятельность должна быть освоена). </a:t>
            </a:r>
          </a:p>
          <a:p>
            <a:pPr lvl="0"/>
            <a:r>
              <a:rPr lang="ru-RU" sz="1800" dirty="0">
                <a:latin typeface="Merriweather"/>
              </a:rPr>
              <a:t>Разработка  тестов для проверки  усвоения учебного материала. </a:t>
            </a:r>
          </a:p>
          <a:p>
            <a:pPr lvl="0"/>
            <a:r>
              <a:rPr lang="ru-RU" sz="1800" dirty="0">
                <a:latin typeface="Merriweather"/>
              </a:rPr>
              <a:t>Дифференциация и индивидуализация учащихся на основе имеющихся (до начала работы) данных. </a:t>
            </a:r>
          </a:p>
          <a:p>
            <a:pPr lvl="0"/>
            <a:r>
              <a:rPr lang="ru-RU" sz="1800" dirty="0">
                <a:latin typeface="Merriweather"/>
              </a:rPr>
              <a:t>Распределение времени обучения и времени на самостоятельную работу. </a:t>
            </a:r>
          </a:p>
          <a:p>
            <a:pPr lvl="0"/>
            <a:r>
              <a:rPr lang="ru-RU" sz="1800" dirty="0">
                <a:latin typeface="Merriweather"/>
              </a:rPr>
              <a:t>Разработка  учебных материалов (на основе модульного принципа). </a:t>
            </a:r>
          </a:p>
          <a:p>
            <a:pPr lvl="0"/>
            <a:r>
              <a:rPr lang="ru-RU" sz="1800" dirty="0">
                <a:latin typeface="Merriweather"/>
              </a:rPr>
              <a:t>Разработка заданий для самоконтроля и контроля по всем  модулям. </a:t>
            </a:r>
          </a:p>
          <a:p>
            <a:pPr lvl="0"/>
            <a:r>
              <a:rPr lang="ru-RU" sz="1800" dirty="0">
                <a:latin typeface="Merriweather"/>
              </a:rPr>
              <a:t>Организация самостоятельной работы </a:t>
            </a:r>
            <a:r>
              <a:rPr lang="ru-RU" sz="1800" dirty="0" smtClean="0">
                <a:latin typeface="Merriweather"/>
              </a:rPr>
              <a:t>учащихся, </a:t>
            </a:r>
            <a:r>
              <a:rPr lang="ru-RU" sz="1800" dirty="0">
                <a:latin typeface="Merriweather"/>
              </a:rPr>
              <a:t>в процессе которой организаторы и </a:t>
            </a:r>
            <a:r>
              <a:rPr lang="ru-RU" sz="1800" dirty="0" err="1">
                <a:latin typeface="Merriweather"/>
              </a:rPr>
              <a:t>тьюторы</a:t>
            </a:r>
            <a:r>
              <a:rPr lang="ru-RU" sz="1800" dirty="0">
                <a:latin typeface="Merriweather"/>
              </a:rPr>
              <a:t>  сотрудничают с учениками для  разрешения учебных затруднений. </a:t>
            </a:r>
          </a:p>
          <a:p>
            <a:r>
              <a:rPr lang="ru-RU" sz="1800" dirty="0">
                <a:latin typeface="Merriweather"/>
              </a:rPr>
              <a:t>Заключительное тестирование. </a:t>
            </a:r>
          </a:p>
        </p:txBody>
      </p:sp>
    </p:spTree>
    <p:extLst>
      <p:ext uri="{BB962C8B-B14F-4D97-AF65-F5344CB8AC3E}">
        <p14:creationId xmlns:p14="http://schemas.microsoft.com/office/powerpoint/2010/main" val="4203674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323528" y="836711"/>
            <a:ext cx="8640960" cy="56886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74320" marR="0" lvl="0" indent="-274320" algn="l" rtl="0">
              <a:lnSpc>
                <a:spcPct val="80000"/>
              </a:lnSpc>
              <a:spcBef>
                <a:spcPts val="0"/>
              </a:spcBef>
              <a:buClr>
                <a:schemeClr val="accent3"/>
              </a:buClr>
              <a:buSzPct val="95000"/>
              <a:buFont typeface="Merriweather"/>
              <a:buChar char="●"/>
            </a:pPr>
            <a:r>
              <a:rPr lang="ru-RU" sz="22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Под </a:t>
            </a:r>
            <a:r>
              <a:rPr lang="ru-RU" sz="2200" b="1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электронным обучением</a:t>
            </a:r>
            <a:r>
              <a:rPr lang="ru-RU" sz="22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 понимается организация образовательной деятельности с применением содержащейся в базах данных и используемой при реализации образовательных программ информации и обеспечивающих ее обработку информационных технологий, технических средств, а также информационно-телекоммуникационных сетей, обеспечивающих передачу по линиям связи указанной информации, взаимодействие обучающихся и педагогических работников</a:t>
            </a:r>
          </a:p>
          <a:p>
            <a:pPr marL="0" marR="0" lvl="0" indent="0" algn="l" rtl="0">
              <a:lnSpc>
                <a:spcPct val="80000"/>
              </a:lnSpc>
              <a:spcBef>
                <a:spcPts val="442"/>
              </a:spcBef>
              <a:buClr>
                <a:schemeClr val="accent3"/>
              </a:buClr>
              <a:buFont typeface="Merriweather"/>
              <a:buNone/>
            </a:pPr>
            <a:endParaRPr sz="220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74320" marR="0" lvl="0" indent="-274320" algn="l" rtl="0">
              <a:lnSpc>
                <a:spcPct val="80000"/>
              </a:lnSpc>
              <a:spcBef>
                <a:spcPts val="440"/>
              </a:spcBef>
              <a:buClr>
                <a:schemeClr val="accent3"/>
              </a:buClr>
              <a:buSzPct val="95000"/>
              <a:buFont typeface="Merriweather"/>
              <a:buChar char="●"/>
            </a:pPr>
            <a:r>
              <a:rPr lang="ru-RU" sz="22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Под </a:t>
            </a:r>
            <a:r>
              <a:rPr lang="ru-RU" sz="2200" b="1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дистанционными образовательными технологиями</a:t>
            </a:r>
            <a:r>
              <a:rPr lang="ru-RU" sz="22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 понимаются образовательные технологии, реализуемые в основном с применением информационно-телекоммуникационных сетей при опосредованном (на расстоянии) взаимодействии обучающихся и педагогических работников</a:t>
            </a:r>
          </a:p>
          <a:p>
            <a:pPr marL="0" marR="0" lvl="0" indent="0" algn="r" rtl="0">
              <a:lnSpc>
                <a:spcPct val="80000"/>
              </a:lnSpc>
              <a:spcBef>
                <a:spcPts val="289"/>
              </a:spcBef>
              <a:buClr>
                <a:schemeClr val="accent3"/>
              </a:buClr>
              <a:buFont typeface="Merriweather"/>
              <a:buNone/>
            </a:pPr>
            <a:endParaRPr sz="145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r" rtl="0">
              <a:lnSpc>
                <a:spcPct val="80000"/>
              </a:lnSpc>
              <a:spcBef>
                <a:spcPts val="29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145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Законодательное обеспечение реализации образовательных программ с использованием </a:t>
            </a:r>
          </a:p>
          <a:p>
            <a:pPr marL="0" marR="0" lvl="0" indent="0" algn="r" rtl="0">
              <a:lnSpc>
                <a:spcPct val="80000"/>
              </a:lnSpc>
              <a:spcBef>
                <a:spcPts val="29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145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электронного обучения,  дистанционных образовательных технологий </a:t>
            </a:r>
          </a:p>
          <a:p>
            <a:pPr marL="0" marR="0" lvl="0" indent="0" algn="r" rtl="0">
              <a:lnSpc>
                <a:spcPct val="80000"/>
              </a:lnSpc>
              <a:spcBef>
                <a:spcPts val="44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145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в соответствии с Федеральным законом "Об образовании в Российской Федерации" от 29.12.2012 № 273-Ф</a:t>
            </a:r>
            <a:r>
              <a:rPr lang="ru-RU" sz="13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З</a:t>
            </a:r>
            <a:r>
              <a:rPr lang="ru-RU" sz="2200" b="1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 </a:t>
            </a:r>
          </a:p>
          <a:p>
            <a:pPr marL="0" marR="0" lvl="0" indent="0" algn="l" rtl="0">
              <a:lnSpc>
                <a:spcPct val="80000"/>
              </a:lnSpc>
              <a:spcBef>
                <a:spcPts val="442"/>
              </a:spcBef>
              <a:buClr>
                <a:schemeClr val="accent3"/>
              </a:buClr>
              <a:buFont typeface="Merriweather"/>
              <a:buNone/>
            </a:pPr>
            <a:endParaRPr sz="220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179512" y="1196751"/>
            <a:ext cx="8784976" cy="540060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3000" b="1" i="0" u="none" strike="noStrike" cap="none" baseline="0" dirty="0">
                <a:solidFill>
                  <a:srgbClr val="FF0000"/>
                </a:solidFill>
                <a:latin typeface="Merriweather"/>
                <a:ea typeface="Merriweather"/>
                <a:cs typeface="Merriweather"/>
                <a:sym typeface="Merriweather"/>
              </a:rPr>
              <a:t>Дистанционное обучение </a:t>
            </a:r>
            <a:r>
              <a:rPr lang="ru-RU" sz="30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— это самостоятельная форма обучения, где информационные технологии в дистанционном обучении являются ведущим средством</a:t>
            </a:r>
          </a:p>
          <a:p>
            <a:pPr marL="0" marR="0" lvl="0" indent="0" algn="l" rtl="0">
              <a:spcBef>
                <a:spcPts val="520"/>
              </a:spcBef>
              <a:buClr>
                <a:schemeClr val="accent3"/>
              </a:buClr>
              <a:buFont typeface="Merriweather"/>
              <a:buNone/>
            </a:pPr>
            <a:endParaRPr sz="300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l" rtl="0">
              <a:spcBef>
                <a:spcPts val="52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30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Современное дистанционное обучение строится на использовании следующих </a:t>
            </a:r>
            <a:r>
              <a:rPr lang="ru-RU" sz="3000" b="1" i="0" u="none" strike="noStrike" cap="none" baseline="0" dirty="0">
                <a:solidFill>
                  <a:srgbClr val="FF0000"/>
                </a:solidFill>
                <a:latin typeface="Merriweather"/>
                <a:ea typeface="Merriweather"/>
                <a:cs typeface="Merriweather"/>
                <a:sym typeface="Merriweather"/>
              </a:rPr>
              <a:t>основных элементов</a:t>
            </a:r>
            <a:r>
              <a:rPr lang="ru-RU" sz="30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:</a:t>
            </a:r>
          </a:p>
          <a:p>
            <a:pPr marL="0" marR="0" lvl="0" indent="0" algn="l" rtl="0">
              <a:spcBef>
                <a:spcPts val="52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30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        - среды передачи </a:t>
            </a:r>
            <a:r>
              <a:rPr lang="ru-RU" sz="3000" b="0" i="0" u="none" strike="noStrike" cap="none" baseline="0" dirty="0" smtClean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информации </a:t>
            </a:r>
            <a:endParaRPr lang="ru-RU" sz="300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l" rtl="0">
              <a:spcBef>
                <a:spcPts val="52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30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        - методов обмена информацией</a:t>
            </a:r>
          </a:p>
          <a:p>
            <a:pPr marL="274320" marR="0" lvl="0" indent="-117475" algn="l" rtl="0">
              <a:spcBef>
                <a:spcPts val="520"/>
              </a:spcBef>
              <a:buClr>
                <a:schemeClr val="accent3"/>
              </a:buClr>
              <a:buFont typeface="Merriweather"/>
              <a:buNone/>
            </a:pPr>
            <a:endParaRPr sz="260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2"/>
              </a:buClr>
              <a:buSzPct val="25000"/>
              <a:buFont typeface="Calibri"/>
              <a:buNone/>
            </a:pPr>
            <a:r>
              <a:rPr lang="ru-RU" sz="5000" b="0" i="0" u="none" strike="noStrike" cap="none" baseline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Нормативная база:</a:t>
            </a:r>
          </a:p>
        </p:txBody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74320" marR="0" lvl="0" indent="-274320" algn="l" rtl="0">
              <a:spcBef>
                <a:spcPts val="0"/>
              </a:spcBef>
              <a:buClr>
                <a:schemeClr val="accent3"/>
              </a:buClr>
              <a:buSzPct val="95000"/>
              <a:buFont typeface="Merriweather"/>
              <a:buChar char="●"/>
            </a:pPr>
            <a:r>
              <a:rPr lang="ru-RU" sz="32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Федеральный закон "Об образовании в Российской Федерации" от 29.12.2012 № 273-ФЗ</a:t>
            </a:r>
          </a:p>
          <a:p>
            <a:pPr marL="274320" marR="0" lvl="0" indent="-274320" algn="l" rtl="0">
              <a:spcBef>
                <a:spcPts val="520"/>
              </a:spcBef>
              <a:buClr>
                <a:schemeClr val="accent3"/>
              </a:buClr>
              <a:buSzPct val="95000"/>
              <a:buFont typeface="Merriweather"/>
              <a:buChar char="●"/>
            </a:pPr>
            <a:r>
              <a:rPr lang="ru-RU" sz="32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Приказ Министерства образования и науки Российской Федерации «Об использовании дистанционных образовательных технологий» от 6 мая 2005 г. № 137</a:t>
            </a:r>
          </a:p>
          <a:p>
            <a:pPr marL="0" marR="0" lvl="0" indent="0" algn="l" rtl="0">
              <a:spcBef>
                <a:spcPts val="520"/>
              </a:spcBef>
              <a:buClr>
                <a:schemeClr val="accent3"/>
              </a:buClr>
              <a:buFont typeface="Merriweather"/>
              <a:buNone/>
            </a:pPr>
            <a:endParaRPr sz="260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2"/>
              </a:buClr>
              <a:buSzPct val="25000"/>
              <a:buFont typeface="Calibri"/>
              <a:buNone/>
            </a:pPr>
            <a:r>
              <a:rPr lang="ru-RU" sz="4500" b="0" i="0" u="none" strike="noStrike" cap="none" baseline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Дистанционные образовательные технологии</a:t>
            </a:r>
          </a:p>
        </p:txBody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179512" y="1935480"/>
            <a:ext cx="8712968" cy="45898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26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    </a:t>
            </a:r>
            <a:r>
              <a:rPr lang="ru-RU" sz="3200" b="0" i="0" u="none" strike="noStrike" cap="none" baseline="0" dirty="0" smtClean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       </a:t>
            </a:r>
            <a:r>
              <a:rPr lang="ru-RU" sz="32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Под </a:t>
            </a:r>
            <a:r>
              <a:rPr lang="ru-RU" sz="3200" b="1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дистанционными образовательными технологиями  (ДОТ) </a:t>
            </a:r>
            <a:r>
              <a:rPr lang="ru-RU" sz="32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понимаются образовательные технологии, реализуемые в основном с применением информационных и телекоммуникационных технологий при опосредованном </a:t>
            </a:r>
            <a:endParaRPr lang="ru-RU" sz="3200" b="0" i="0" u="none" strike="noStrike" cap="none" baseline="0" dirty="0" smtClean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l" rtl="0">
              <a:spcBef>
                <a:spcPts val="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3200" b="0" i="0" u="none" strike="noStrike" cap="none" baseline="0" dirty="0" smtClean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(</a:t>
            </a:r>
            <a:r>
              <a:rPr lang="ru-RU" sz="32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на расстоянии) или не полностью опосредованном взаимодей</a:t>
            </a:r>
            <a:r>
              <a:rPr lang="ru-RU" sz="28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ствии обучающегося и педагогического работника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457200" y="908720"/>
            <a:ext cx="8435280" cy="57606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30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Образовательное учреждение вправе использовать </a:t>
            </a:r>
            <a:r>
              <a:rPr lang="ru-RU" sz="3000" b="1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ДОТ</a:t>
            </a:r>
            <a:r>
              <a:rPr lang="ru-RU" sz="30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 при всех предусмотренных законодательством Российской Федерации формах получения образования или при их сочетании, при проведении различных видов учебных, лабораторных и практических занятий, практик (за исключением производственной практики), текущего контроля, промежуточной аттестации обучающихся </a:t>
            </a:r>
            <a:r>
              <a:rPr lang="ru-RU" sz="26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/>
            </a:r>
            <a:br>
              <a:rPr lang="ru-RU" sz="26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</a:br>
            <a:endParaRPr lang="ru-RU" sz="260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r" rtl="0">
              <a:spcBef>
                <a:spcPts val="26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13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(п.4 Приказа Министерства образования и науки Российской Федерации «Об использовании дистанционных образовательных технологий» от 6 мая 2005 г. № 137)</a:t>
            </a:r>
          </a:p>
          <a:p>
            <a:pPr marL="274320" marR="0" lvl="0" indent="-117475" algn="l" rtl="0">
              <a:spcBef>
                <a:spcPts val="520"/>
              </a:spcBef>
              <a:buClr>
                <a:schemeClr val="accent3"/>
              </a:buClr>
              <a:buFont typeface="Merriweather"/>
              <a:buNone/>
            </a:pPr>
            <a:endParaRPr sz="260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2"/>
              </a:buClr>
              <a:buSzPct val="25000"/>
              <a:buFont typeface="Calibri"/>
              <a:buNone/>
            </a:pPr>
            <a:r>
              <a:rPr lang="ru-RU" sz="5000" b="0" i="0" u="none" strike="noStrike" cap="none" baseline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Три основных ДОТ:</a:t>
            </a:r>
          </a:p>
        </p:txBody>
      </p:sp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457200" y="1935480"/>
            <a:ext cx="8435280" cy="473388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3200" b="1" i="0" u="none" strike="noStrike" cap="none" baseline="0" dirty="0" err="1" smtClean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Кейсовая</a:t>
            </a:r>
            <a:r>
              <a:rPr lang="ru-RU" sz="3200" b="1" i="0" u="none" strike="noStrike" cap="none" baseline="0" dirty="0" smtClean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 </a:t>
            </a:r>
            <a:r>
              <a:rPr lang="ru-RU" sz="3200" b="1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(или портфельная) технология</a:t>
            </a:r>
            <a:r>
              <a:rPr lang="ru-RU" sz="32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 </a:t>
            </a:r>
            <a:endParaRPr sz="320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l" rtl="0">
              <a:spcBef>
                <a:spcPts val="52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32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больше всего походит на то, что принято называть заочным обучением. </a:t>
            </a:r>
          </a:p>
          <a:p>
            <a:pPr marL="0" marR="0" lvl="0" indent="0" algn="l" rtl="0">
              <a:spcBef>
                <a:spcPts val="52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32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Учащиеся в проводящем дистанционное обучение учебном заведении получают комплекты </a:t>
            </a:r>
            <a:r>
              <a:rPr lang="ru-RU" sz="3200" b="0" i="0" u="none" strike="noStrike" cap="none" baseline="0" dirty="0" smtClean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обучающих материалов </a:t>
            </a:r>
            <a:r>
              <a:rPr lang="ru-RU" sz="32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и методических пособий на бумажном носителе или электронном </a:t>
            </a:r>
            <a:r>
              <a:rPr lang="ru-RU" sz="3200" b="0" i="0" u="none" strike="noStrike" cap="none" baseline="0" dirty="0" smtClean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носителе.</a:t>
            </a:r>
            <a:endParaRPr lang="ru-RU" sz="320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274320" marR="0" lvl="0" indent="-117475" algn="l" rtl="0">
              <a:spcBef>
                <a:spcPts val="520"/>
              </a:spcBef>
              <a:buClr>
                <a:schemeClr val="accent3"/>
              </a:buClr>
              <a:buFont typeface="Merriweather"/>
              <a:buNone/>
            </a:pPr>
            <a:endParaRPr sz="260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l" rtl="0">
              <a:spcBef>
                <a:spcPts val="520"/>
              </a:spcBef>
              <a:buClr>
                <a:schemeClr val="accent3"/>
              </a:buClr>
              <a:buFont typeface="Merriweather"/>
              <a:buNone/>
            </a:pPr>
            <a:endParaRPr sz="260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2"/>
              </a:buClr>
              <a:buSzPct val="25000"/>
              <a:buFont typeface="Calibri"/>
              <a:buNone/>
            </a:pPr>
            <a:r>
              <a:rPr lang="ru-RU" sz="5000" b="0" i="0" u="none" strike="noStrike" cap="none" baseline="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Три основных ДОТ</a:t>
            </a:r>
          </a:p>
        </p:txBody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457200" y="1935480"/>
            <a:ext cx="8363272" cy="45178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3600" b="1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2. Интернет-технология</a:t>
            </a:r>
            <a:r>
              <a:rPr lang="ru-RU" sz="36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 </a:t>
            </a:r>
            <a:endParaRPr sz="360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l" rtl="0">
              <a:spcBef>
                <a:spcPts val="52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36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основывается на получении всех материалов дистанционного курса, </a:t>
            </a:r>
            <a:endParaRPr lang="ru-RU" sz="3600" b="0" i="0" u="none" strike="noStrike" cap="none" baseline="0" dirty="0" smtClean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l" rtl="0">
              <a:spcBef>
                <a:spcPts val="520"/>
              </a:spcBef>
              <a:buClr>
                <a:schemeClr val="accent3"/>
              </a:buClr>
              <a:buSzPct val="25000"/>
              <a:buFont typeface="Merriweather"/>
              <a:buNone/>
            </a:pPr>
            <a:r>
              <a:rPr lang="ru-RU" sz="3600" b="0" i="0" u="none" strike="noStrike" cap="none" baseline="0" dirty="0" smtClean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а </a:t>
            </a:r>
            <a:r>
              <a:rPr lang="ru-RU" sz="36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также на общении учащегося с </a:t>
            </a:r>
            <a:r>
              <a:rPr lang="ru-RU" sz="3600" b="0" i="0" u="none" strike="noStrike" cap="none" baseline="0" dirty="0" err="1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тьютором</a:t>
            </a:r>
            <a:r>
              <a:rPr lang="ru-RU" sz="3600" b="0" i="0" u="none" strike="noStrike" cap="none" baseline="0" dirty="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 через Интернет</a:t>
            </a:r>
          </a:p>
          <a:p>
            <a:pPr marL="0" marR="0" lvl="0" indent="0" algn="l" rtl="0">
              <a:spcBef>
                <a:spcPts val="520"/>
              </a:spcBef>
              <a:buClr>
                <a:schemeClr val="accent3"/>
              </a:buClr>
              <a:buFont typeface="Merriweather"/>
              <a:buNone/>
            </a:pPr>
            <a:endParaRPr sz="2600" b="0" i="0" u="none" strike="noStrike" cap="none" baseline="0" dirty="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оток">
  <a:themeElements>
    <a:clrScheme name="Поток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858</Words>
  <Application>Microsoft Office PowerPoint</Application>
  <PresentationFormat>Экран (4:3)</PresentationFormat>
  <Paragraphs>122</Paragraphs>
  <Slides>23</Slides>
  <Notes>18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Поток</vt:lpstr>
      <vt:lpstr>Возможности дистанционного обучения в организациях дополнительного образования</vt:lpstr>
      <vt:lpstr>Дистанционное обучение -</vt:lpstr>
      <vt:lpstr>Презентация PowerPoint</vt:lpstr>
      <vt:lpstr>Презентация PowerPoint</vt:lpstr>
      <vt:lpstr>Нормативная база:</vt:lpstr>
      <vt:lpstr>Дистанционные образовательные технологии</vt:lpstr>
      <vt:lpstr>Презентация PowerPoint</vt:lpstr>
      <vt:lpstr>Три основных ДОТ:</vt:lpstr>
      <vt:lpstr>Три основных ДОТ</vt:lpstr>
      <vt:lpstr>Три основных ДОТ</vt:lpstr>
      <vt:lpstr>Презентация PowerPoint</vt:lpstr>
      <vt:lpstr>Презентация PowerPoint</vt:lpstr>
      <vt:lpstr>Методологическими принципами организации учебного процесса и освоения общеобразовательных программ на основе технологий дистанционного обучения являются следующие : </vt:lpstr>
      <vt:lpstr>Цели дистанционного обучения в УДОД</vt:lpstr>
      <vt:lpstr>Формы доступа  к учебному материалу</vt:lpstr>
      <vt:lpstr>Формирование материально-технической базы электронного дистанционного обучения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Инвариантные компоненты при разработке дистанционного курса, программы, блока, модуля и т. д.</vt:lpstr>
      <vt:lpstr>     Фазы разработки дистанционной технологии: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Возможности дистанционного обучения в организациях дополнительного образования</dc:title>
  <cp:lastModifiedBy>Натали</cp:lastModifiedBy>
  <cp:revision>9</cp:revision>
  <dcterms:modified xsi:type="dcterms:W3CDTF">2018-09-24T05:56:37Z</dcterms:modified>
</cp:coreProperties>
</file>