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6"/>
  </p:notesMasterIdLst>
  <p:sldIdLst>
    <p:sldId id="256" r:id="rId3"/>
    <p:sldId id="293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9" r:id="rId33"/>
    <p:sldId id="291" r:id="rId34"/>
    <p:sldId id="292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1" d="100"/>
          <a:sy n="81" d="100"/>
        </p:scale>
        <p:origin x="-115" y="-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F2ECEC-3820-411E-8BFF-D6FBEE5BB0EB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9740-ACC5-4A6B-A5D7-CD56F900D9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29740-ACC5-4A6B-A5D7-CD56F900D91F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2A120-492C-4BEF-8BCE-E314FDE9EB4A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DA7AF-73F7-423A-8321-4AB909BAE78F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5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42852"/>
            <a:ext cx="8001056" cy="228601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/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 ПДС по теме:</a:t>
            </a:r>
            <a:br>
              <a:rPr lang="ru-RU" sz="3200" dirty="0" smtClean="0">
                <a:latin typeface="Arial Black" pitchFamily="34" charset="0"/>
              </a:rPr>
            </a:br>
            <a:r>
              <a:rPr lang="ru-RU" sz="3200" dirty="0" smtClean="0">
                <a:latin typeface="Arial Black" pitchFamily="34" charset="0"/>
              </a:rPr>
              <a:t> «</a:t>
            </a:r>
            <a:r>
              <a:rPr lang="ru-RU" sz="3200" dirty="0" err="1" smtClean="0">
                <a:latin typeface="Arial Black" pitchFamily="34" charset="0"/>
              </a:rPr>
              <a:t>Портфолио</a:t>
            </a:r>
            <a:r>
              <a:rPr lang="ru-RU" sz="3200" dirty="0" smtClean="0">
                <a:latin typeface="Arial Black" pitchFamily="34" charset="0"/>
              </a:rPr>
              <a:t> педагога дополнительного образования как форма систематизации педагогического опыта»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5357826"/>
            <a:ext cx="3571900" cy="110965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1900" dirty="0" smtClean="0">
                <a:solidFill>
                  <a:schemeClr val="tx1"/>
                </a:solidFill>
              </a:rPr>
              <a:t>Черепахина М.И, педагог дополнительного образования</a:t>
            </a:r>
          </a:p>
          <a:p>
            <a:pPr algn="l"/>
            <a:r>
              <a:rPr lang="ru-RU" sz="1900" dirty="0" smtClean="0">
                <a:solidFill>
                  <a:schemeClr val="tx1"/>
                </a:solidFill>
              </a:rPr>
              <a:t>МБУ ДО «Дворец детского (юношеского) творчества»</a:t>
            </a:r>
          </a:p>
          <a:p>
            <a:pPr algn="l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     </a:t>
            </a:r>
            <a:r>
              <a:rPr lang="ru-RU" sz="5400" b="1" i="1" dirty="0" smtClean="0"/>
              <a:t>Основной смысл заполнения </a:t>
            </a:r>
            <a:r>
              <a:rPr lang="ru-RU" sz="5400" b="1" i="1" dirty="0" err="1" smtClean="0"/>
              <a:t>портфолио</a:t>
            </a:r>
            <a:r>
              <a:rPr lang="ru-RU" sz="5400" b="1" i="1" dirty="0" smtClean="0"/>
              <a:t>  “показать всё, на что ты способен”.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Виды </a:t>
            </a:r>
            <a:r>
              <a:rPr lang="ru-RU" b="1" dirty="0" err="1" smtClean="0">
                <a:solidFill>
                  <a:srgbClr val="002060"/>
                </a:solidFill>
              </a:rPr>
              <a:t>портфолио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Электронное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, который отражает</a:t>
            </a:r>
          </a:p>
          <a:p>
            <a:pPr>
              <a:buNone/>
            </a:pPr>
            <a:r>
              <a:rPr lang="ru-RU" dirty="0" smtClean="0"/>
              <a:t>    индивидуальность и профессиональные достижения владельца. (</a:t>
            </a:r>
            <a:r>
              <a:rPr lang="en-US" dirty="0" smtClean="0"/>
              <a:t>portfolio-edu.ru</a:t>
            </a:r>
            <a:r>
              <a:rPr lang="ru-RU" dirty="0" smtClean="0"/>
              <a:t>)</a:t>
            </a:r>
            <a:endParaRPr lang="en-US" dirty="0" smtClean="0"/>
          </a:p>
          <a:p>
            <a:r>
              <a:rPr lang="ru-RU" b="1" dirty="0" smtClean="0"/>
              <a:t>Бумажный эквивалент электронного </a:t>
            </a:r>
            <a:r>
              <a:rPr lang="ru-RU" b="1" dirty="0" err="1" smtClean="0"/>
              <a:t>портфолио</a:t>
            </a:r>
            <a:r>
              <a:rPr lang="ru-RU" b="1" dirty="0" smtClean="0"/>
              <a:t> в </a:t>
            </a:r>
            <a:r>
              <a:rPr lang="ru-RU" dirty="0" smtClean="0"/>
              <a:t>виде папки с документами. Это должна быть краткая выжимка на нескольких листах, содержащая в себе основные моменты и утверждения о вас и вашей профессиональной деятельности.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Структура и содержание «</a:t>
            </a:r>
            <a:r>
              <a:rPr lang="ru-RU" sz="3600" b="1" dirty="0" err="1" smtClean="0">
                <a:solidFill>
                  <a:srgbClr val="002060"/>
                </a:solidFill>
              </a:rPr>
              <a:t>портфолио</a:t>
            </a:r>
            <a:r>
              <a:rPr lang="ru-RU" sz="3600" b="1" dirty="0" smtClean="0">
                <a:solidFill>
                  <a:srgbClr val="002060"/>
                </a:solidFill>
              </a:rPr>
              <a:t>»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педагога дополнительного образования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 smtClean="0">
              <a:solidFill>
                <a:srgbClr val="0000CC"/>
              </a:solidFill>
            </a:endParaRPr>
          </a:p>
          <a:p>
            <a:r>
              <a:rPr lang="ru-RU" dirty="0" smtClean="0">
                <a:solidFill>
                  <a:srgbClr val="0000CC"/>
                </a:solidFill>
              </a:rPr>
              <a:t>Раздел 1.</a:t>
            </a:r>
            <a:r>
              <a:rPr lang="ru-RU" dirty="0" smtClean="0"/>
              <a:t>  «Общие сведения о педагоге» (портрет)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Раздел 2.</a:t>
            </a:r>
            <a:r>
              <a:rPr lang="ru-RU" dirty="0" smtClean="0"/>
              <a:t> «Методическая работа и трансляция педагогического опыта»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Раздел 3.</a:t>
            </a:r>
            <a:r>
              <a:rPr lang="ru-RU" dirty="0" smtClean="0"/>
              <a:t> «Проектная деятельность»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Раздел 4.</a:t>
            </a:r>
            <a:r>
              <a:rPr lang="ru-RU" dirty="0" smtClean="0"/>
              <a:t> «Внеурочная деятельность»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Раздел 5.</a:t>
            </a:r>
            <a:r>
              <a:rPr lang="ru-RU" dirty="0" smtClean="0"/>
              <a:t> «Результаты обучения и воспитания обучающихся»</a:t>
            </a:r>
          </a:p>
          <a:p>
            <a:r>
              <a:rPr lang="ru-RU" dirty="0" smtClean="0">
                <a:solidFill>
                  <a:srgbClr val="0000CC"/>
                </a:solidFill>
              </a:rPr>
              <a:t>Раздел 6.</a:t>
            </a:r>
            <a:r>
              <a:rPr lang="ru-RU" dirty="0" smtClean="0"/>
              <a:t> «Работа с родителями и социальными партнёрами»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 «Общие сведения о педагоге»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defRPr/>
            </a:pPr>
            <a:r>
              <a:rPr lang="ru-RU" dirty="0" smtClean="0"/>
              <a:t>фамилия, имя, отчество, год рождения;</a:t>
            </a:r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/>
              <a:t>  образование (наименование образовательного    учреждения, год  окончания, полученная специальность и квалификация по диплому);</a:t>
            </a:r>
          </a:p>
          <a:p>
            <a:pPr>
              <a:spcBef>
                <a:spcPts val="0"/>
              </a:spcBef>
              <a:defRPr/>
            </a:pPr>
            <a:r>
              <a:rPr lang="ru-RU" dirty="0" smtClean="0"/>
              <a:t>трудовой и педагогический стаж, стаж работы в данном ОУ;</a:t>
            </a:r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/>
              <a:t>повышение квалификации (название структуры, где прослушаны курсы, год, месяц, проблематика курсов);</a:t>
            </a:r>
          </a:p>
          <a:p>
            <a:pPr>
              <a:spcBef>
                <a:spcPts val="0"/>
              </a:spcBef>
              <a:defRPr/>
            </a:pPr>
            <a:r>
              <a:rPr lang="ru-RU" dirty="0" smtClean="0"/>
              <a:t>методическая тема; (может быть несколько)</a:t>
            </a:r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/>
              <a:t>копии документов, правительственные награды, грамоты, благодарственные письма;</a:t>
            </a:r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/>
              <a:t>самоанализ.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25000" lnSpcReduction="20000"/>
          </a:bodyPr>
          <a:lstStyle/>
          <a:p>
            <a:endParaRPr lang="ru-RU" sz="5100" dirty="0" smtClean="0"/>
          </a:p>
          <a:p>
            <a:pPr>
              <a:spcBef>
                <a:spcPts val="0"/>
              </a:spcBef>
              <a:defRPr/>
            </a:pPr>
            <a:r>
              <a:rPr lang="ru-RU" sz="5100" dirty="0" smtClean="0"/>
              <a:t> </a:t>
            </a:r>
            <a:r>
              <a:rPr lang="ru-RU" sz="9600" dirty="0" smtClean="0">
                <a:cs typeface="Arial" charset="0"/>
              </a:rPr>
              <a:t>участие в работе методических объединений, проблемных групп, временных творческих коллективов;</a:t>
            </a:r>
            <a:endParaRPr lang="ru-RU" sz="9600" dirty="0" smtClean="0"/>
          </a:p>
          <a:p>
            <a:pPr>
              <a:spcBef>
                <a:spcPts val="0"/>
              </a:spcBef>
              <a:defRPr/>
            </a:pPr>
            <a:r>
              <a:rPr lang="ru-RU" sz="9600" dirty="0" smtClean="0"/>
              <a:t> в</a:t>
            </a:r>
            <a:r>
              <a:rPr lang="ru-RU" sz="9600" dirty="0" smtClean="0">
                <a:cs typeface="Arial" charset="0"/>
              </a:rPr>
              <a:t>ыступления на конференциях, семинарах, мероприятиях, проведение семинаров, мастер-классов, открытых уроков (занятий, мероприятий), публикации;</a:t>
            </a:r>
          </a:p>
          <a:p>
            <a:pPr>
              <a:spcBef>
                <a:spcPts val="0"/>
              </a:spcBef>
              <a:defRPr/>
            </a:pPr>
            <a:r>
              <a:rPr lang="ru-RU" sz="9600" dirty="0" smtClean="0">
                <a:cs typeface="Arial" charset="0"/>
              </a:rPr>
              <a:t> экспертная деятельность педагога (работа в качестве эксперта, члена жюри конкурсов, олимпиад, соревнований; рецензирование и др.);</a:t>
            </a:r>
          </a:p>
          <a:p>
            <a:pPr>
              <a:spcBef>
                <a:spcPts val="0"/>
              </a:spcBef>
              <a:defRPr/>
            </a:pPr>
            <a:r>
              <a:rPr lang="ru-RU" sz="9600" dirty="0" smtClean="0">
                <a:cs typeface="Arial" charset="0"/>
              </a:rPr>
              <a:t> результаты участия в конкурсах профессионального мастерства;</a:t>
            </a:r>
          </a:p>
          <a:p>
            <a:pPr>
              <a:spcBef>
                <a:spcPts val="0"/>
              </a:spcBef>
              <a:defRPr/>
            </a:pPr>
            <a:r>
              <a:rPr lang="ru-RU" sz="9600" dirty="0" smtClean="0">
                <a:cs typeface="Arial" charset="0"/>
              </a:rPr>
              <a:t>экспериментальная и инновационная деятельность педагога, в т.ч. разработка программно- методического сопровождения образовательного процесса;</a:t>
            </a:r>
          </a:p>
          <a:p>
            <a:pPr>
              <a:spcBef>
                <a:spcPts val="0"/>
              </a:spcBef>
              <a:defRPr/>
            </a:pPr>
            <a:r>
              <a:rPr lang="ru-RU" sz="9600" dirty="0" smtClean="0">
                <a:cs typeface="Arial" charset="0"/>
              </a:rPr>
              <a:t>организация предметно- развивающей среды.</a:t>
            </a:r>
          </a:p>
          <a:p>
            <a:endParaRPr lang="ru-RU" sz="44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-214337"/>
            <a:ext cx="8229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dirty="0">
              <a:solidFill>
                <a:srgbClr val="002060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002060"/>
                </a:solidFill>
                <a:cs typeface="Arial" charset="0"/>
              </a:rPr>
              <a:t>«Методическая работа и трансляция педагогического опыта»</a:t>
            </a:r>
            <a:endParaRPr lang="ru-RU" sz="3200" b="1" dirty="0">
              <a:solidFill>
                <a:srgbClr val="002060"/>
              </a:solidFill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sz="4000" b="1" dirty="0" smtClean="0">
                <a:solidFill>
                  <a:srgbClr val="002060"/>
                </a:solidFill>
              </a:rPr>
              <a:t>«Проектная деятельность"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>
                <a:cs typeface="Arial" charset="0"/>
              </a:rPr>
              <a:t>руководство проектной деятельностью;</a:t>
            </a:r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>
                <a:cs typeface="Arial" charset="0"/>
              </a:rPr>
              <a:t> разработка и реализация собственных проектов; </a:t>
            </a:r>
          </a:p>
          <a:p>
            <a:pPr marL="176213" indent="-176213">
              <a:spcBef>
                <a:spcPts val="0"/>
              </a:spcBef>
              <a:defRPr/>
            </a:pPr>
            <a:r>
              <a:rPr lang="ru-RU" dirty="0" smtClean="0">
                <a:cs typeface="Arial" charset="0"/>
              </a:rPr>
              <a:t>участие в проектах, социально- образовательных инициативах.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«Внеурочная деятельность по предмету»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внеклассные мероприятия и воспитательные мероприятия;</a:t>
            </a:r>
          </a:p>
          <a:p>
            <a:r>
              <a:rPr lang="ru-RU" dirty="0" smtClean="0"/>
              <a:t> природоохранные акции;</a:t>
            </a:r>
          </a:p>
          <a:p>
            <a:r>
              <a:rPr lang="ru-RU" dirty="0" smtClean="0"/>
              <a:t> конкурсы, выставки не по предмету;</a:t>
            </a:r>
          </a:p>
          <a:p>
            <a:r>
              <a:rPr lang="ru-RU" dirty="0" smtClean="0"/>
              <a:t> олимпиады, викторины;</a:t>
            </a:r>
          </a:p>
          <a:p>
            <a:r>
              <a:rPr lang="ru-RU" dirty="0" smtClean="0"/>
              <a:t> интерактивные турниры, игры,  КТД и т.д.</a:t>
            </a:r>
          </a:p>
          <a:p>
            <a:r>
              <a:rPr lang="ru-RU" dirty="0" smtClean="0"/>
              <a:t> экскурсии, беседы, встречи и </a:t>
            </a:r>
            <a:r>
              <a:rPr lang="ru-RU" dirty="0" err="1" smtClean="0"/>
              <a:t>т.д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" Результаты обучения и воспитания обучающихся "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ru-RU" dirty="0" smtClean="0"/>
              <a:t> р</a:t>
            </a:r>
            <a:r>
              <a:rPr lang="ru-RU" dirty="0" smtClean="0">
                <a:cs typeface="Arial" charset="0"/>
              </a:rPr>
              <a:t>езультаты освоения обучающимися образовательных программ по итогам мониторингов.</a:t>
            </a:r>
          </a:p>
          <a:p>
            <a:pPr>
              <a:spcBef>
                <a:spcPts val="0"/>
              </a:spcBef>
              <a:defRPr/>
            </a:pPr>
            <a:r>
              <a:rPr lang="ru-RU" dirty="0" smtClean="0">
                <a:cs typeface="Arial" charset="0"/>
              </a:rPr>
              <a:t> результаты участия в конкурсах, выставках;</a:t>
            </a:r>
          </a:p>
          <a:p>
            <a:pPr>
              <a:spcBef>
                <a:spcPts val="0"/>
              </a:spcBef>
              <a:defRPr/>
            </a:pPr>
            <a:r>
              <a:rPr lang="ru-RU" dirty="0" smtClean="0"/>
              <a:t> результаты участия в олимпиадах, викторинах;</a:t>
            </a:r>
          </a:p>
          <a:p>
            <a:pPr>
              <a:spcBef>
                <a:spcPts val="0"/>
              </a:spcBef>
              <a:defRPr/>
            </a:pPr>
            <a:r>
              <a:rPr lang="ru-RU" dirty="0" smtClean="0"/>
              <a:t> </a:t>
            </a:r>
            <a:r>
              <a:rPr lang="ru-RU" dirty="0" smtClean="0">
                <a:cs typeface="Arial" charset="0"/>
              </a:rPr>
              <a:t>результаты участия в акциях, фестивалях и т.д.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«Работа с родителями и социальными 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партнёрами»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 smtClean="0"/>
              <a:t>воспитательные мероприятия, проведённые совместно с родителями;</a:t>
            </a:r>
          </a:p>
          <a:p>
            <a:r>
              <a:rPr lang="ru-RU" dirty="0" smtClean="0"/>
              <a:t> экскурсии, поездки, проведённые совместно с родителями;</a:t>
            </a:r>
          </a:p>
          <a:p>
            <a:r>
              <a:rPr lang="ru-RU" sz="3600" dirty="0" smtClean="0"/>
              <a:t> </a:t>
            </a:r>
            <a:r>
              <a:rPr lang="ru-RU" dirty="0" smtClean="0"/>
              <a:t>разработки родительских собраний;</a:t>
            </a:r>
          </a:p>
          <a:p>
            <a:r>
              <a:rPr lang="ru-RU" dirty="0" smtClean="0"/>
              <a:t> благодарственные письма о сотрудничестве;</a:t>
            </a:r>
          </a:p>
          <a:p>
            <a:r>
              <a:rPr lang="ru-RU" dirty="0" smtClean="0"/>
              <a:t> отзывы о сотрудничестве.</a:t>
            </a:r>
            <a:endParaRPr lang="ru-RU" sz="36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cs typeface="Times New Roman" pitchFamily="18" charset="0"/>
              </a:rPr>
              <a:t>Основной смысл </a:t>
            </a:r>
            <a:r>
              <a:rPr lang="ru-RU" sz="3600" b="1" dirty="0" err="1" smtClean="0">
                <a:solidFill>
                  <a:srgbClr val="002060"/>
                </a:solidFill>
                <a:cs typeface="Times New Roman" pitchFamily="18" charset="0"/>
              </a:rPr>
              <a:t>портфолио</a:t>
            </a:r>
            <a:r>
              <a:rPr lang="ru-RU" sz="3600" b="1" dirty="0" smtClean="0">
                <a:solidFill>
                  <a:srgbClr val="002060"/>
                </a:solidFill>
                <a:cs typeface="Times New Roman" pitchFamily="18" charset="0"/>
              </a:rPr>
              <a:t> – </a:t>
            </a:r>
            <a:br>
              <a:rPr lang="ru-RU" sz="36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cs typeface="Times New Roman" pitchFamily="18" charset="0"/>
              </a:rPr>
              <a:t>«показать все, на что ты способен».</a:t>
            </a:r>
            <a:r>
              <a:rPr lang="ru-RU" sz="6000" dirty="0" smtClean="0">
                <a:latin typeface="Arial" pitchFamily="34" charset="0"/>
              </a:rPr>
              <a:t/>
            </a:r>
            <a:br>
              <a:rPr lang="ru-RU" sz="6000" dirty="0" smtClean="0">
                <a:latin typeface="Arial" pitchFamily="34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0428" y="1785938"/>
            <a:ext cx="6020510" cy="428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Получение полной информации о деятельности педагога;</a:t>
            </a:r>
          </a:p>
          <a:p>
            <a:r>
              <a:rPr lang="ru-RU" b="1" dirty="0" smtClean="0"/>
              <a:t>Объективное оценивание профессионального роста педагога;</a:t>
            </a:r>
          </a:p>
          <a:p>
            <a:r>
              <a:rPr lang="ru-RU" b="1" dirty="0" smtClean="0"/>
              <a:t>Ориентация педагога на процесс</a:t>
            </a:r>
          </a:p>
          <a:p>
            <a:pPr>
              <a:buNone/>
            </a:pPr>
            <a:r>
              <a:rPr lang="ru-RU" b="1" dirty="0" smtClean="0"/>
              <a:t>    целенаправленной самооценки результатов собственной деятельности;</a:t>
            </a:r>
          </a:p>
          <a:p>
            <a:r>
              <a:rPr lang="ru-RU" b="1" dirty="0" smtClean="0"/>
              <a:t>Решение проблемы аттестации.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Рекомендации со заполнению </a:t>
            </a:r>
            <a:r>
              <a:rPr lang="ru-RU" sz="3200" b="1" dirty="0" err="1" smtClean="0">
                <a:solidFill>
                  <a:srgbClr val="002060"/>
                </a:solidFill>
              </a:rPr>
              <a:t>портфолио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lvl="0">
              <a:buNone/>
            </a:pPr>
            <a:r>
              <a:rPr lang="ru-RU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В спокойной обстановке изучайте каждый конспект занятия, отзыв или презентацию, даже если уверены, что всё верно!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Каждый   конспект – выступление  должен</a:t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подтверждаться </a:t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справкой-подтверждением,</a:t>
            </a:r>
            <a:br>
              <a:rPr lang="ru-RU" sz="4000" b="1" i="1" dirty="0" smtClean="0">
                <a:latin typeface="Arial" pitchFamily="34" charset="0"/>
                <a:cs typeface="Arial" pitchFamily="34" charset="0"/>
              </a:rPr>
            </a:b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с печатью учреждения.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ru-RU" sz="3600" b="1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Все отзывы и благодарственные письма родителей и коллег  должны быть подписаны, с датой и печатью (если возможно) Затем сканируйте для внесения в </a:t>
            </a:r>
            <a:r>
              <a:rPr lang="ru-RU" sz="4000" b="1" i="1" dirty="0" err="1" smtClean="0"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4000" b="1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b="1" dirty="0" smtClean="0">
                <a:solidFill>
                  <a:schemeClr val="tx2"/>
                </a:solidFill>
                <a:latin typeface="Arial Black" pitchFamily="34" charset="0"/>
              </a:rPr>
              <a:t>   </a:t>
            </a:r>
            <a:r>
              <a:rPr lang="ru-RU" b="1" dirty="0" smtClean="0">
                <a:solidFill>
                  <a:schemeClr val="tx2"/>
                </a:solidFill>
              </a:rPr>
              <a:t>Самоанализ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своей деятельности 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пишется в свободной форме, не более 2 листов, строго соблюдая шрифт, поля и т.п.</a:t>
            </a:r>
            <a:endParaRPr lang="ru-RU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None/>
            </a:pPr>
            <a:r>
              <a:rPr lang="ru-RU" b="1" dirty="0" smtClean="0"/>
              <a:t>   Самоанализ должен отражать </a:t>
            </a:r>
            <a:r>
              <a:rPr lang="ru-RU" b="1" i="1" dirty="0" smtClean="0"/>
              <a:t>две составляющие:</a:t>
            </a:r>
          </a:p>
          <a:p>
            <a:pPr>
              <a:buNone/>
            </a:pPr>
            <a:r>
              <a:rPr lang="ru-RU" b="1" dirty="0" smtClean="0"/>
              <a:t>  1) собственно самоанализ как комплексное осмысление опыта работы;</a:t>
            </a:r>
          </a:p>
          <a:p>
            <a:pPr>
              <a:buNone/>
            </a:pPr>
            <a:r>
              <a:rPr lang="ru-RU" b="1" dirty="0" smtClean="0"/>
              <a:t>   2) </a:t>
            </a:r>
            <a:r>
              <a:rPr lang="ru-RU" b="1" dirty="0" err="1" smtClean="0"/>
              <a:t>самообобщение</a:t>
            </a:r>
            <a:r>
              <a:rPr lang="ru-RU" b="1" dirty="0" smtClean="0"/>
              <a:t> – формулировка обобщающих, итоговых выводов по результатам сделанного анализа.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latin typeface="Arial Black" pitchFamily="34" charset="0"/>
              </a:rPr>
              <a:t>   </a:t>
            </a:r>
            <a:r>
              <a:rPr lang="ru-RU" sz="4000" b="1" i="1" dirty="0" smtClean="0"/>
              <a:t>В методической теме в свободной форме описать работу над которой вы работаете в течении последних лет. Ниже можно приложить перспективный план работы, результаты, отзывы коллег и т.д.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FF0066"/>
                </a:solidFill>
              </a:rPr>
              <a:t>    </a:t>
            </a:r>
            <a:r>
              <a:rPr lang="ru-RU" sz="3600" b="1" i="1" dirty="0" smtClean="0"/>
              <a:t>Обязательно прикладывайте все участия детей в конкурсах, их грамоты и сертификаты, просите, чтоб организаторы конкурсов писали – руководителя   участника. На некоторых сайтах вручают грамоту и участнику, и педагогу.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latin typeface="Arial Black" pitchFamily="34" charset="0"/>
              </a:rPr>
              <a:t>  </a:t>
            </a:r>
            <a:r>
              <a:rPr lang="ru-RU" sz="4000" b="1" i="1" dirty="0" smtClean="0"/>
              <a:t>Не нужно скромничать при демонстрации авторских конспектов, разработок – за это ставится больше баллов в оценке.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/>
              <a:t>   </a:t>
            </a:r>
            <a:r>
              <a:rPr lang="ru-RU" sz="4000" b="1" i="1" dirty="0" smtClean="0"/>
              <a:t>Не нужно прикладывать во взаимодействие с родителями много однообразного материала, достаточно показать всё разнообразие работы.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>
              <a:buNone/>
            </a:pPr>
            <a:r>
              <a:rPr lang="ru-RU" sz="3600" b="1" i="1" dirty="0" smtClean="0"/>
              <a:t>   Не прикладывайте ни одного сертификата с  мероприятия, где сами не присутствовали - поднимают лист регистрировавшихся (например конференции) и сразу отказывают в проверке  портфолио.</a:t>
            </a:r>
            <a:endParaRPr lang="ru-RU" sz="3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>
                <a:latin typeface="+mj-lt"/>
              </a:rPr>
              <a:t>   </a:t>
            </a:r>
            <a:r>
              <a:rPr lang="ru-RU" sz="4000" b="1" i="1" dirty="0" smtClean="0">
                <a:latin typeface="+mj-lt"/>
              </a:rPr>
              <a:t>Отнеситесь критично к самооценке. Проверьте, достаточно ли Вы доказали высокую оценку своей работы, ведь эксперт лично Вас не знает и не знаком с Вашей работой.</a:t>
            </a:r>
            <a:endParaRPr lang="ru-RU" sz="4000" i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Цели и задачи семинара: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Повышение уровня знаний педагогических работников об</a:t>
            </a:r>
          </a:p>
          <a:p>
            <a:pPr>
              <a:buNone/>
            </a:pPr>
            <a:r>
              <a:rPr lang="ru-RU" sz="2400" dirty="0" smtClean="0"/>
              <a:t>    возможностях использования электронного «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» в</a:t>
            </a:r>
          </a:p>
          <a:p>
            <a:pPr>
              <a:buNone/>
            </a:pPr>
            <a:r>
              <a:rPr lang="ru-RU" sz="2400" dirty="0" smtClean="0"/>
              <a:t>      профессиональной деятельности.</a:t>
            </a:r>
          </a:p>
          <a:p>
            <a:r>
              <a:rPr lang="ru-RU" sz="2400" dirty="0" smtClean="0"/>
              <a:t> Знакомство со структурой и содержанием электронного</a:t>
            </a:r>
          </a:p>
          <a:p>
            <a:pPr>
              <a:buNone/>
            </a:pPr>
            <a:r>
              <a:rPr lang="ru-RU" sz="2400" dirty="0" smtClean="0"/>
              <a:t>     «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» педагога дополнительного образования.</a:t>
            </a:r>
          </a:p>
          <a:p>
            <a:r>
              <a:rPr lang="ru-RU" sz="2400" dirty="0" smtClean="0"/>
              <a:t> Обсуждение инструментов создания электронного «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»: </a:t>
            </a:r>
            <a:r>
              <a:rPr lang="en-US" sz="2400" dirty="0" smtClean="0"/>
              <a:t>PowerPoint, </a:t>
            </a:r>
            <a:r>
              <a:rPr lang="ru-RU" sz="2400" dirty="0" smtClean="0"/>
              <a:t>конструктор </a:t>
            </a:r>
            <a:r>
              <a:rPr lang="en-US" sz="2400" dirty="0" smtClean="0"/>
              <a:t>Web-</a:t>
            </a:r>
            <a:r>
              <a:rPr lang="ru-RU" sz="2400" dirty="0" smtClean="0"/>
              <a:t>страниц.</a:t>
            </a:r>
          </a:p>
          <a:p>
            <a:r>
              <a:rPr lang="ru-RU" sz="2400" dirty="0" smtClean="0"/>
              <a:t> Мотивация участников семинара на создание электронного «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».</a:t>
            </a:r>
          </a:p>
          <a:p>
            <a:r>
              <a:rPr lang="ru-RU" sz="2400" dirty="0" smtClean="0"/>
              <a:t> Выполнение практического задания по созданию электронного «</a:t>
            </a:r>
            <a:r>
              <a:rPr lang="ru-RU" sz="2400" dirty="0" err="1" smtClean="0"/>
              <a:t>портфолио</a:t>
            </a:r>
            <a:r>
              <a:rPr lang="ru-RU" sz="2400" dirty="0" smtClean="0"/>
              <a:t>» с помощью конструктора Web-страницы.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/>
              <a:t>    Оптимизируйте материалы. </a:t>
            </a:r>
            <a:br>
              <a:rPr lang="ru-RU" b="1" i="1" dirty="0" smtClean="0"/>
            </a:br>
            <a:r>
              <a:rPr lang="ru-RU" b="1" i="1" dirty="0" smtClean="0"/>
              <a:t>Ваша работа пойдет быстрее, если все ваши </a:t>
            </a:r>
            <a:br>
              <a:rPr lang="ru-RU" b="1" i="1" dirty="0" smtClean="0"/>
            </a:br>
            <a:r>
              <a:rPr lang="ru-RU" b="1" i="1" dirty="0" smtClean="0"/>
              <a:t>документы будут меньше «весить». В сканированных копиях обрежьте края,</a:t>
            </a:r>
            <a:br>
              <a:rPr lang="ru-RU" b="1" i="1" dirty="0" smtClean="0"/>
            </a:br>
            <a:r>
              <a:rPr lang="ru-RU" b="1" i="1" dirty="0" smtClean="0"/>
              <a:t>«сожмите» их - это </a:t>
            </a:r>
            <a:br>
              <a:rPr lang="ru-RU" b="1" i="1" dirty="0" smtClean="0"/>
            </a:br>
            <a:r>
              <a:rPr lang="ru-RU" b="1" i="1" dirty="0" smtClean="0"/>
              <a:t>специальная функция для обработки изображений.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00200"/>
            <a:ext cx="7972452" cy="4525963"/>
          </a:xfrm>
        </p:spPr>
        <p:txBody>
          <a:bodyPr/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Интерфейс сайта примерно понятен.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Если вы хотя бы один раз отправляли электронное письмо, то у Вас не будет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никаких проблем. Смело пробуйте и </a:t>
            </a:r>
            <a:endParaRPr lang="ru-RU" b="1" i="1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экспериментируйте! Главное, начать заполнять </a:t>
            </a:r>
            <a:r>
              <a:rPr lang="ru-RU" b="1" i="1" dirty="0" err="1" smtClean="0">
                <a:ea typeface="Times New Roman" pitchFamily="18" charset="0"/>
                <a:cs typeface="Arial" pitchFamily="34" charset="0"/>
              </a:rPr>
              <a:t>портфолио</a:t>
            </a: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. Если вы внесли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не ту запись или прикрепили не </a:t>
            </a:r>
            <a:endParaRPr lang="ru-RU" b="1" i="1" dirty="0" smtClean="0"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тот файл, то предусмотрена кнопка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i="1" dirty="0" smtClean="0">
                <a:ea typeface="Times New Roman" pitchFamily="18" charset="0"/>
                <a:cs typeface="Arial" pitchFamily="34" charset="0"/>
              </a:rPr>
              <a:t>удалить. </a:t>
            </a:r>
            <a:endParaRPr lang="ru-RU" b="1" i="1" dirty="0" smtClean="0"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/>
              <a:t>    Уважаемые коллеги! Заполнение </a:t>
            </a:r>
            <a:r>
              <a:rPr lang="ru-RU" sz="4000" b="1" i="1" dirty="0" err="1" smtClean="0"/>
              <a:t>портфолио</a:t>
            </a:r>
            <a:r>
              <a:rPr lang="ru-RU" sz="4000" b="1" i="1" dirty="0" smtClean="0"/>
              <a:t> – очень кропотливый труд; дело не двух дней -  может занять от нескольких недель до нескольких месяцев.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</a:p>
          <a:p>
            <a:pPr>
              <a:buNone/>
            </a:pPr>
            <a:r>
              <a:rPr lang="ru-RU" sz="4000" b="1" i="1" dirty="0" smtClean="0">
                <a:solidFill>
                  <a:srgbClr val="FF0000"/>
                </a:solidFill>
                <a:latin typeface="Arial Black" pitchFamily="34" charset="0"/>
              </a:rPr>
              <a:t>   </a:t>
            </a:r>
            <a:r>
              <a:rPr lang="ru-RU" sz="4000" i="1" dirty="0" smtClean="0">
                <a:solidFill>
                  <a:srgbClr val="FF0000"/>
                </a:solidFill>
                <a:latin typeface="Arial Black" pitchFamily="34" charset="0"/>
              </a:rPr>
              <a:t>Благодарю за внимание!</a:t>
            </a:r>
            <a:endParaRPr lang="ru-RU" sz="4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600200"/>
            <a:ext cx="7829576" cy="4525963"/>
          </a:xfrm>
        </p:spPr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“Все, что я познаю, я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знаю, для чего это мне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надо и где и как я могу 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эти знания применить”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85800"/>
            <a:ext cx="7989890" cy="223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286124"/>
            <a:ext cx="2143140" cy="2860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Понятие «</a:t>
            </a:r>
            <a:r>
              <a:rPr lang="ru-RU" b="1" dirty="0" err="1" smtClean="0">
                <a:solidFill>
                  <a:srgbClr val="002060"/>
                </a:solidFill>
              </a:rPr>
              <a:t>портфолио</a:t>
            </a:r>
            <a:r>
              <a:rPr lang="ru-RU" b="1" dirty="0" smtClean="0">
                <a:solidFill>
                  <a:srgbClr val="002060"/>
                </a:solidFill>
              </a:rPr>
              <a:t> педагога»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8001056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 </a:t>
            </a:r>
          </a:p>
          <a:p>
            <a:pPr eaLnBrk="0" hangingPunct="0">
              <a:tabLst>
                <a:tab pos="685800" algn="l"/>
                <a:tab pos="3198813" algn="ctr"/>
              </a:tabLst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форма целенаправленной, систематической и непрерывной самооценки и коррекции результатов и достижений;</a:t>
            </a:r>
            <a:endParaRPr lang="ru-RU" dirty="0" smtClean="0">
              <a:latin typeface="Arial" pitchFamily="34" charset="0"/>
            </a:endParaRPr>
          </a:p>
          <a:p>
            <a:pPr eaLnBrk="0" hangingPunct="0">
              <a:tabLst>
                <a:tab pos="685800" algn="l"/>
                <a:tab pos="3198813" algn="ctr"/>
              </a:tabLst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средство мотивации и стимулирования творческой  активности и самообразования;</a:t>
            </a:r>
            <a:endParaRPr lang="ru-RU" dirty="0" smtClean="0">
              <a:latin typeface="Arial" pitchFamily="34" charset="0"/>
            </a:endParaRPr>
          </a:p>
          <a:p>
            <a:pPr eaLnBrk="0" hangingPunct="0">
              <a:tabLst>
                <a:tab pos="685800" algn="l"/>
                <a:tab pos="3198813" algn="ctr"/>
              </a:tabLst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средство </a:t>
            </a:r>
            <a:r>
              <a:rPr lang="ru-RU" dirty="0" err="1" smtClean="0">
                <a:solidFill>
                  <a:srgbClr val="000000"/>
                </a:solidFill>
                <a:cs typeface="Times New Roman" pitchFamily="18" charset="0"/>
              </a:rPr>
              <a:t>самопрезентации</a:t>
            </a: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и карьерного роста;</a:t>
            </a:r>
            <a:endParaRPr lang="ru-RU" dirty="0" smtClean="0">
              <a:latin typeface="Arial" pitchFamily="34" charset="0"/>
            </a:endParaRPr>
          </a:p>
          <a:p>
            <a:pPr eaLnBrk="0" hangingPunct="0">
              <a:tabLst>
                <a:tab pos="685800" algn="l"/>
                <a:tab pos="3198813" algn="ctr"/>
              </a:tabLst>
            </a:pPr>
            <a:r>
              <a:rPr lang="ru-RU" dirty="0" smtClean="0">
                <a:solidFill>
                  <a:srgbClr val="000000"/>
                </a:solidFill>
                <a:cs typeface="Times New Roman" pitchFamily="18" charset="0"/>
              </a:rPr>
              <a:t> способ фиксирования, накопления и оценки  творческих достижений педагога;</a:t>
            </a:r>
            <a:endParaRPr lang="ru-RU" dirty="0" smtClean="0">
              <a:latin typeface="Arial" pitchFamily="34" charset="0"/>
            </a:endParaRPr>
          </a:p>
          <a:p>
            <a:pPr eaLnBrk="0" hangingPunct="0">
              <a:buNone/>
              <a:tabLst>
                <a:tab pos="685800" algn="l"/>
                <a:tab pos="3198813" algn="ctr"/>
              </a:tabLst>
            </a:pPr>
            <a:endParaRPr lang="ru-RU" dirty="0">
              <a:latin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Предназначение «</a:t>
            </a:r>
            <a:r>
              <a:rPr lang="ru-RU" b="1" dirty="0" err="1" smtClean="0">
                <a:solidFill>
                  <a:srgbClr val="002060"/>
                </a:solidFill>
              </a:rPr>
              <a:t>портфолио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600200"/>
            <a:ext cx="80438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   «</a:t>
            </a:r>
            <a:r>
              <a:rPr lang="ru-RU" sz="3600" b="1" dirty="0" err="1" smtClean="0"/>
              <a:t>Портфолио</a:t>
            </a:r>
            <a:r>
              <a:rPr lang="ru-RU" sz="3600" b="1" dirty="0" smtClean="0"/>
              <a:t>» – инструмент оценивания</a:t>
            </a:r>
          </a:p>
          <a:p>
            <a:pPr>
              <a:buNone/>
            </a:pPr>
            <a:r>
              <a:rPr lang="ru-RU" sz="3600" dirty="0" smtClean="0"/>
              <a:t>    профессиональной компетентности и </a:t>
            </a:r>
          </a:p>
          <a:p>
            <a:pPr>
              <a:buNone/>
            </a:pPr>
            <a:r>
              <a:rPr lang="ru-RU" sz="3600" dirty="0" smtClean="0"/>
              <a:t>    эффективности профессиональной деятельности, а также  самооценки профессиональной деятельности</a:t>
            </a:r>
          </a:p>
          <a:p>
            <a:pPr>
              <a:buNone/>
            </a:pPr>
            <a:r>
              <a:rPr lang="ru-RU" sz="3600" dirty="0" smtClean="0"/>
              <a:t>    педагогического работника.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Основная цель «</a:t>
            </a:r>
            <a:r>
              <a:rPr lang="ru-RU" b="1" dirty="0" err="1" smtClean="0">
                <a:solidFill>
                  <a:srgbClr val="002060"/>
                </a:solidFill>
              </a:rPr>
              <a:t>портфолио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928802"/>
            <a:ext cx="764386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latin typeface="Calibri" pitchFamily="34" charset="0"/>
                <a:cs typeface="Times New Roman" pitchFamily="18" charset="0"/>
              </a:rPr>
              <a:t>П</a:t>
            </a:r>
            <a:r>
              <a:rPr lang="ru-RU" sz="36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роанализировать и представить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значимые профессиональные результаты,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достигнутые педагогом в разнообразных видах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воспитательной, творческой, самообразовательной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деятельности.</a:t>
            </a:r>
            <a:endParaRPr lang="ru-RU" sz="3600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ru-RU" sz="2400" b="1" dirty="0" smtClean="0"/>
          </a:p>
          <a:p>
            <a:endParaRPr lang="ru-R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Arial Black" pitchFamily="34" charset="0"/>
              </a:rPr>
              <a:t>Для чего это нам нужно?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 fontScale="92500" lnSpcReduction="20000"/>
          </a:bodyPr>
          <a:lstStyle/>
          <a:p>
            <a:endParaRPr lang="ru-RU" b="1" dirty="0" smtClean="0"/>
          </a:p>
          <a:p>
            <a:r>
              <a:rPr lang="ru-RU" b="1" dirty="0" smtClean="0"/>
              <a:t>реально представить результаты своего труда;</a:t>
            </a:r>
          </a:p>
          <a:p>
            <a:r>
              <a:rPr lang="ru-RU" b="1" dirty="0" smtClean="0"/>
              <a:t> увидеть свои резервы;</a:t>
            </a:r>
          </a:p>
          <a:p>
            <a:r>
              <a:rPr lang="ru-RU" b="1" dirty="0" smtClean="0"/>
              <a:t> иметь стимул к самосовершенствованию;</a:t>
            </a:r>
          </a:p>
          <a:p>
            <a:r>
              <a:rPr lang="ru-RU" b="1" dirty="0" smtClean="0"/>
              <a:t> осуществлять непрерывную диагностику результатов своего труда(мониторинг);</a:t>
            </a:r>
          </a:p>
          <a:p>
            <a:r>
              <a:rPr lang="ru-RU" b="1" dirty="0" smtClean="0"/>
              <a:t> поддерживать и стимулировать свою мотивацию к саморазвитию.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1053</Words>
  <PresentationFormat>Экран (4:3)</PresentationFormat>
  <Paragraphs>133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5" baseType="lpstr">
      <vt:lpstr>Тема Office</vt:lpstr>
      <vt:lpstr>Специальное оформление</vt:lpstr>
      <vt:lpstr>   ПДС по теме:  «Портфолио педагога дополнительного образования как форма систематизации педагогического опыта»</vt:lpstr>
      <vt:lpstr>Актуальность</vt:lpstr>
      <vt:lpstr>Цели и задачи семинара:</vt:lpstr>
      <vt:lpstr>Слайд 4</vt:lpstr>
      <vt:lpstr>Слайд 5</vt:lpstr>
      <vt:lpstr>Понятие «портфолио педагога»</vt:lpstr>
      <vt:lpstr>Предназначение «портфолио»</vt:lpstr>
      <vt:lpstr>Основная цель «портфолио»</vt:lpstr>
      <vt:lpstr>Для чего это нам нужно?</vt:lpstr>
      <vt:lpstr>Слайд 10</vt:lpstr>
      <vt:lpstr>Виды портфолио</vt:lpstr>
      <vt:lpstr>Структура и содержание «портфолио» педагога дополнительного образования</vt:lpstr>
      <vt:lpstr> «Общие сведения о педагоге» </vt:lpstr>
      <vt:lpstr> «Методическая работа и трансляция педагогического опыта» </vt:lpstr>
      <vt:lpstr> «Проектная деятельность"  </vt:lpstr>
      <vt:lpstr>«Внеурочная деятельность по предмету»</vt:lpstr>
      <vt:lpstr>" Результаты обучения и воспитания обучающихся "</vt:lpstr>
      <vt:lpstr> «Работа с родителями и социальными  партнёрами»  </vt:lpstr>
      <vt:lpstr> Основной смысл портфолио –  «показать все, на что ты способен». </vt:lpstr>
      <vt:lpstr>Рекомендации со заполнению портфолио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Семинар  по теме «Портфолио педагога дополнительного образования как форма систематизации педагогического опыта»</dc:title>
  <cp:lastModifiedBy>денис</cp:lastModifiedBy>
  <cp:revision>22</cp:revision>
  <dcterms:created xsi:type="dcterms:W3CDTF">2011-12-13T19:04:59Z</dcterms:created>
  <dcterms:modified xsi:type="dcterms:W3CDTF">2018-05-27T11:02:07Z</dcterms:modified>
</cp:coreProperties>
</file>