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2" r:id="rId5"/>
    <p:sldId id="260" r:id="rId6"/>
    <p:sldId id="261" r:id="rId7"/>
    <p:sldId id="263" r:id="rId8"/>
    <p:sldId id="264" r:id="rId9"/>
    <p:sldId id="257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15138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3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3226" cy="49728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0336" y="0"/>
            <a:ext cx="2953226" cy="49728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80130E28-7700-4850-88E6-72C7BC2C7082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6678"/>
            <a:ext cx="2953226" cy="497284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0336" y="9446678"/>
            <a:ext cx="2953226" cy="497284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E470E634-13A9-423B-A05B-7205CAE7DB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5605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3226" cy="49728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6" y="0"/>
            <a:ext cx="2953226" cy="49728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8DBCEA1C-AF70-45F3-9AF8-95CB53503F19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4538"/>
            <a:ext cx="4975225" cy="3732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4" y="4724203"/>
            <a:ext cx="5452110" cy="4475559"/>
          </a:xfrm>
          <a:prstGeom prst="rect">
            <a:avLst/>
          </a:prstGeom>
        </p:spPr>
        <p:txBody>
          <a:bodyPr vert="horz" lIns="94531" tIns="47265" rIns="94531" bIns="4726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6678"/>
            <a:ext cx="2953226" cy="497284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6" y="9446678"/>
            <a:ext cx="2953226" cy="497284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8A0A2C61-F06D-4454-BA2D-29C0FBC408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50654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A2C61-F06D-4454-BA2D-29C0FBC4083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8552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pull dir="r"/>
  </p:transition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Arial Narrow" panose="020B0606020202030204" pitchFamily="34" charset="0"/>
              </a:rPr>
              <a:t>Самоанализ в портфолио педагога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r"/>
            <a:r>
              <a:rPr lang="ru-RU" dirty="0" smtClean="0"/>
              <a:t>Семинар для педагогов, </a:t>
            </a:r>
            <a:r>
              <a:rPr lang="ru-RU" dirty="0" err="1" smtClean="0"/>
              <a:t>аттестующихся</a:t>
            </a:r>
            <a:r>
              <a:rPr lang="ru-RU" dirty="0" smtClean="0"/>
              <a:t> на квалификационную категорию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6649298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Основная часть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Участие в МФ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Презентация опыта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Экспертная деятельность</a:t>
            </a:r>
          </a:p>
          <a:p>
            <a:r>
              <a:rPr lang="ru-RU" i="1" dirty="0" smtClean="0"/>
              <a:t>Участие в конкурсах</a:t>
            </a:r>
          </a:p>
          <a:p>
            <a:r>
              <a:rPr lang="ru-RU" i="1" dirty="0" smtClean="0"/>
              <a:t>Экспериментальная и инновационная работа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Организация образовательной среды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Участие в проектной деятельности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Организация внеурочной деятельности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Использование ЗСТ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Работа с родителями и социальными партнерами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4318092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/>
              <a:t>Информационно-аналитический отчет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Перечень действий</a:t>
            </a:r>
          </a:p>
          <a:p>
            <a:r>
              <a:rPr lang="ru-RU" sz="3200" dirty="0" smtClean="0"/>
              <a:t>Статистические данные</a:t>
            </a:r>
          </a:p>
          <a:p>
            <a:r>
              <a:rPr lang="ru-RU" sz="3200" dirty="0" smtClean="0"/>
              <a:t>Результат </a:t>
            </a:r>
          </a:p>
          <a:p>
            <a:r>
              <a:rPr lang="ru-RU" sz="3200" dirty="0" smtClean="0"/>
              <a:t>Эффект для повышения качества работы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95187019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Вариант алгоритма описания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Используемый способ (раздел </a:t>
            </a:r>
            <a:r>
              <a:rPr lang="ru-RU" dirty="0" err="1" smtClean="0"/>
              <a:t>портфолио</a:t>
            </a:r>
            <a:r>
              <a:rPr lang="ru-RU" dirty="0" smtClean="0"/>
              <a:t>) </a:t>
            </a:r>
          </a:p>
          <a:p>
            <a:r>
              <a:rPr lang="ru-RU" dirty="0" smtClean="0"/>
              <a:t>Возможности данного способа для повышения качества работы (результатов)</a:t>
            </a:r>
          </a:p>
          <a:p>
            <a:r>
              <a:rPr lang="ru-RU" dirty="0" smtClean="0"/>
              <a:t>Конкретные действия (перечисление) и ссылка на раздел портфолио</a:t>
            </a:r>
          </a:p>
          <a:p>
            <a:r>
              <a:rPr lang="ru-RU" dirty="0" smtClean="0"/>
              <a:t>Результат </a:t>
            </a:r>
          </a:p>
          <a:p>
            <a:r>
              <a:rPr lang="ru-RU" dirty="0" smtClean="0"/>
              <a:t>Приобретенные или усовершенствованные компетентности</a:t>
            </a:r>
          </a:p>
          <a:p>
            <a:r>
              <a:rPr lang="ru-RU" dirty="0" smtClean="0"/>
              <a:t>Вывод (оценка эффективности для работы) и перспективы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34347317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Общая оценка системы работы (удовлетворенность результатами)</a:t>
            </a:r>
          </a:p>
          <a:p>
            <a:r>
              <a:rPr lang="ru-RU" sz="3200" dirty="0" smtClean="0"/>
              <a:t>Перспективы (какие задачи стоят перед педагогом сегодня)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479951215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Важные моменты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/>
                <a:ea typeface="Times New Roman"/>
              </a:rPr>
              <a:t>степень понимания </a:t>
            </a:r>
            <a:r>
              <a:rPr lang="ru-RU" dirty="0" smtClean="0">
                <a:latin typeface="Times New Roman"/>
                <a:ea typeface="Times New Roman"/>
              </a:rPr>
              <a:t>основных </a:t>
            </a:r>
            <a:r>
              <a:rPr lang="ru-RU" dirty="0">
                <a:latin typeface="Times New Roman"/>
                <a:ea typeface="Times New Roman"/>
              </a:rPr>
              <a:t>позиций </a:t>
            </a:r>
            <a:r>
              <a:rPr lang="ru-RU" dirty="0" smtClean="0">
                <a:latin typeface="Times New Roman"/>
                <a:ea typeface="Times New Roman"/>
              </a:rPr>
              <a:t>государственной политики </a:t>
            </a:r>
            <a:r>
              <a:rPr lang="ru-RU" dirty="0">
                <a:latin typeface="Times New Roman"/>
                <a:ea typeface="Times New Roman"/>
              </a:rPr>
              <a:t>в области </a:t>
            </a:r>
            <a:r>
              <a:rPr lang="ru-RU" dirty="0" smtClean="0">
                <a:latin typeface="Times New Roman"/>
                <a:ea typeface="Times New Roman"/>
              </a:rPr>
              <a:t>образования</a:t>
            </a:r>
          </a:p>
          <a:p>
            <a:r>
              <a:rPr lang="ru-RU" dirty="0">
                <a:latin typeface="Times New Roman"/>
                <a:ea typeface="Times New Roman"/>
              </a:rPr>
              <a:t>готовность принимать решения и нести ответственность за полученный </a:t>
            </a:r>
            <a:r>
              <a:rPr lang="ru-RU" dirty="0" smtClean="0">
                <a:latin typeface="Times New Roman"/>
                <a:ea typeface="Times New Roman"/>
              </a:rPr>
              <a:t>результат</a:t>
            </a:r>
          </a:p>
          <a:p>
            <a:r>
              <a:rPr lang="ru-RU" dirty="0">
                <a:latin typeface="Times New Roman"/>
                <a:ea typeface="Times New Roman"/>
              </a:rPr>
              <a:t>саморазвитие педагога как путь к вершинам профессионального мастерства </a:t>
            </a:r>
            <a:endParaRPr lang="ru-RU" dirty="0" smtClean="0">
              <a:latin typeface="Times New Roman"/>
              <a:ea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творческий портрет  педагога </a:t>
            </a:r>
            <a:endParaRPr lang="ru-RU" dirty="0" smtClean="0">
              <a:latin typeface="Times New Roman"/>
              <a:ea typeface="Times New Roman"/>
            </a:endParaRPr>
          </a:p>
          <a:p>
            <a:r>
              <a:rPr lang="ru-RU" dirty="0">
                <a:latin typeface="Times New Roman"/>
                <a:ea typeface="Times New Roman"/>
              </a:rPr>
              <a:t>уровень профессиональной </a:t>
            </a:r>
            <a:r>
              <a:rPr lang="ru-RU" dirty="0" smtClean="0">
                <a:latin typeface="Times New Roman"/>
                <a:ea typeface="Times New Roman"/>
              </a:rPr>
              <a:t>компетентности</a:t>
            </a:r>
          </a:p>
          <a:p>
            <a:r>
              <a:rPr lang="ru-RU" i="1" dirty="0">
                <a:latin typeface="Times New Roman"/>
                <a:ea typeface="Times New Roman"/>
              </a:rPr>
              <a:t>логика и стиль изложения </a:t>
            </a:r>
          </a:p>
          <a:p>
            <a:r>
              <a:rPr lang="ru-RU" i="1" dirty="0" smtClean="0">
                <a:latin typeface="Times New Roman"/>
                <a:ea typeface="Times New Roman"/>
              </a:rPr>
              <a:t>соответствие </a:t>
            </a:r>
            <a:r>
              <a:rPr lang="ru-RU" i="1" dirty="0">
                <a:latin typeface="Times New Roman"/>
                <a:ea typeface="Times New Roman"/>
              </a:rPr>
              <a:t>содержания предъявляемым требованиям</a:t>
            </a:r>
            <a:endParaRPr lang="ru-RU" sz="2000" i="1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9014482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Актуализация знаний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Анализ – процедура, заключающаяся в оценке чего-либо, выявлении причин (факторов) успеха или неуспеха и принятии решения по дальнейшим действиям с тем, что оценивалось</a:t>
            </a:r>
          </a:p>
          <a:p>
            <a:r>
              <a:rPr lang="ru-RU" sz="3200" dirty="0" smtClean="0"/>
              <a:t>Оценка – сравнение с эталоном, следовательно, должен быть известен эталон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414417985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/>
                </a:solidFill>
              </a:rPr>
              <a:t>Самоанализ в портфолио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i="1" u="sng" dirty="0" smtClean="0"/>
              <a:t>Место </a:t>
            </a:r>
            <a:r>
              <a:rPr lang="ru-RU" sz="3200" dirty="0" smtClean="0"/>
              <a:t>– раздел «Портрет»</a:t>
            </a:r>
          </a:p>
          <a:p>
            <a:r>
              <a:rPr lang="ru-RU" sz="3200" i="1" u="sng" dirty="0" smtClean="0"/>
              <a:t>Роль</a:t>
            </a:r>
            <a:r>
              <a:rPr lang="ru-RU" sz="3200" dirty="0" smtClean="0"/>
              <a:t> – основной источник о личности педагога и направлениях его деятельности для осуществления экспертной оценки</a:t>
            </a:r>
          </a:p>
          <a:p>
            <a:r>
              <a:rPr lang="ru-RU" sz="3200" dirty="0" smtClean="0"/>
              <a:t> </a:t>
            </a:r>
            <a:r>
              <a:rPr lang="ru-RU" sz="3200" i="1" u="sng" dirty="0"/>
              <a:t>Цель:</a:t>
            </a:r>
            <a:r>
              <a:rPr lang="ru-RU" sz="3200" dirty="0"/>
              <a:t> </a:t>
            </a:r>
            <a:r>
              <a:rPr lang="ru-RU" sz="3200" dirty="0" smtClean="0"/>
              <a:t>представить наиболее значимые профессиональные достижения, которые обеспечили высокие результаты</a:t>
            </a:r>
            <a:endParaRPr lang="ru-RU" sz="3200" dirty="0"/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6305204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i="1" u="sng" dirty="0" smtClean="0"/>
              <a:t>Задачи: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/>
              <a:t>Показать осознанный подход к  собственной профессиональной деятельности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/>
              <a:t>Облегчить формирование </a:t>
            </a:r>
            <a:r>
              <a:rPr lang="ru-RU" sz="3200" dirty="0"/>
              <a:t>у </a:t>
            </a:r>
            <a:r>
              <a:rPr lang="ru-RU" sz="3200" dirty="0" smtClean="0"/>
              <a:t>экспертов целостного представления о своей работе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200" dirty="0" smtClean="0"/>
              <a:t>Систематизировать представленные в портфолио материалы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00984224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i="1" u="sng" dirty="0" smtClean="0"/>
              <a:t>Объект СА </a:t>
            </a:r>
            <a:r>
              <a:rPr lang="ru-RU" sz="3200" dirty="0" smtClean="0"/>
              <a:t>– профессиональная деятельность педагога</a:t>
            </a:r>
          </a:p>
          <a:p>
            <a:r>
              <a:rPr lang="ru-RU" sz="3200" i="1" u="sng" dirty="0" smtClean="0"/>
              <a:t>Предмет СА </a:t>
            </a:r>
            <a:r>
              <a:rPr lang="ru-RU" sz="3200" dirty="0" smtClean="0"/>
              <a:t>– действия педагога по достижению результатов</a:t>
            </a:r>
          </a:p>
          <a:p>
            <a:r>
              <a:rPr lang="ru-RU" sz="3200" i="1" u="sng" dirty="0" smtClean="0"/>
              <a:t>Содержание СА</a:t>
            </a:r>
            <a:r>
              <a:rPr lang="ru-RU" sz="3200" dirty="0" smtClean="0"/>
              <a:t>: описание и оценка того, что делал педагог для того, чтобы получить стабильные результаты и обеспечить их положительную динамику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7209656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i="1" u="sng" dirty="0" smtClean="0"/>
              <a:t>Структура: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/>
              <a:t>В</a:t>
            </a:r>
            <a:r>
              <a:rPr lang="ru-RU" sz="2800" dirty="0" smtClean="0"/>
              <a:t>ступление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Описание (разделы портфолио)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/>
              <a:t>Заключение </a:t>
            </a:r>
          </a:p>
          <a:p>
            <a:pPr marL="0" indent="0">
              <a:buNone/>
            </a:pPr>
            <a:r>
              <a:rPr lang="ru-RU" sz="2800" i="1" u="sng" dirty="0" smtClean="0"/>
              <a:t>Логика написания:</a:t>
            </a:r>
          </a:p>
          <a:p>
            <a:pPr lvl="0"/>
            <a:r>
              <a:rPr lang="ru-RU" sz="2800" dirty="0" smtClean="0"/>
              <a:t>Что хотел получить? (вступление)</a:t>
            </a:r>
          </a:p>
          <a:p>
            <a:pPr lvl="0"/>
            <a:r>
              <a:rPr lang="ru-RU" sz="2800" dirty="0" smtClean="0"/>
              <a:t>Что для этого делал? Почему именно это?</a:t>
            </a:r>
          </a:p>
          <a:p>
            <a:pPr lvl="0"/>
            <a:r>
              <a:rPr lang="ru-RU" sz="2800" dirty="0" smtClean="0"/>
              <a:t>Каков результат этих действий?</a:t>
            </a:r>
          </a:p>
          <a:p>
            <a:pPr lvl="0"/>
            <a:r>
              <a:rPr lang="ru-RU" sz="2800" dirty="0" smtClean="0"/>
              <a:t>Каковы перспективы? (заключение)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60096884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 на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dirty="0"/>
              <a:t>За счет чего достигнуты представленные результаты педагогической деятельности?</a:t>
            </a:r>
          </a:p>
          <a:p>
            <a:pPr lvl="0"/>
            <a:r>
              <a:rPr lang="ru-RU" sz="3200" dirty="0"/>
              <a:t>Какие задачи и как решались для достижения данных результатов?</a:t>
            </a:r>
          </a:p>
          <a:p>
            <a:pPr lvl="0"/>
            <a:r>
              <a:rPr lang="ru-RU" sz="3200" dirty="0"/>
              <a:t>Какие компетентности педагога были усовершенствованы? и др.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15995317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SzPts val="1400"/>
              <a:tabLst>
                <a:tab pos="457200" algn="l"/>
              </a:tabLst>
            </a:pPr>
            <a:r>
              <a:rPr lang="ru-RU" i="1" u="sng" dirty="0" smtClean="0"/>
              <a:t>Дополнительные условия:</a:t>
            </a:r>
          </a:p>
          <a:p>
            <a:pPr lvl="0" algn="just">
              <a:buSzPts val="1400"/>
              <a:buFont typeface="+mj-lt"/>
              <a:buAutoNum type="arabicPeriod"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Нумерация </a:t>
            </a:r>
            <a:r>
              <a:rPr lang="ru-RU" dirty="0">
                <a:latin typeface="Times New Roman"/>
                <a:ea typeface="Times New Roman"/>
              </a:rPr>
              <a:t>разделов самоанализа должна соответствовать нумерации в Портфолио.</a:t>
            </a:r>
            <a:endParaRPr lang="ru-RU" sz="2000" dirty="0">
              <a:latin typeface="Times New Roman"/>
              <a:ea typeface="Times New Roman"/>
            </a:endParaRPr>
          </a:p>
          <a:p>
            <a:pPr lvl="0" algn="just">
              <a:buSzPts val="1400"/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Самоанализ заверяется подписью руководителя и печатью образовательного учреждения.</a:t>
            </a:r>
            <a:endParaRPr lang="ru-RU" sz="2000" dirty="0">
              <a:latin typeface="Times New Roman"/>
              <a:ea typeface="Times New Roman"/>
            </a:endParaRPr>
          </a:p>
          <a:p>
            <a:pPr lvl="0" algn="just">
              <a:buSzPts val="1400"/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В самоанализе представляются результаты за отчетный период, но не более 5 лет. </a:t>
            </a:r>
          </a:p>
          <a:p>
            <a:pPr lvl="0" algn="just">
              <a:buSzPts val="1400"/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Позиции самоанализа должны подтверждаться материалами, размещенными в </a:t>
            </a:r>
            <a:r>
              <a:rPr lang="ru-RU" dirty="0" err="1">
                <a:latin typeface="Times New Roman"/>
                <a:ea typeface="Times New Roman"/>
              </a:rPr>
              <a:t>Портфолио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endParaRPr lang="ru-RU" dirty="0" smtClean="0">
              <a:latin typeface="Times New Roman"/>
              <a:ea typeface="Times New Roman"/>
            </a:endParaRPr>
          </a:p>
          <a:p>
            <a:pPr lvl="0" algn="just">
              <a:buSzPts val="1400"/>
              <a:buFont typeface="+mj-lt"/>
              <a:buAutoNum type="arabicPeriod"/>
              <a:tabLst>
                <a:tab pos="457200" algn="l"/>
              </a:tabLst>
            </a:pPr>
            <a:r>
              <a:rPr lang="ru-RU" dirty="0" smtClean="0">
                <a:latin typeface="Times New Roman"/>
                <a:ea typeface="Times New Roman"/>
              </a:rPr>
              <a:t>Объем – не более </a:t>
            </a:r>
            <a:r>
              <a:rPr lang="ru-RU" smtClean="0">
                <a:latin typeface="Times New Roman"/>
                <a:ea typeface="Times New Roman"/>
              </a:rPr>
              <a:t>2 страниц</a:t>
            </a:r>
            <a:endParaRPr lang="ru-RU" dirty="0">
              <a:latin typeface="Times New Roman"/>
              <a:ea typeface="Times New Roman"/>
            </a:endParaRPr>
          </a:p>
          <a:p>
            <a:r>
              <a:rPr lang="ru-RU" i="1" u="sng" dirty="0" smtClean="0"/>
              <a:t>Приятное</a:t>
            </a:r>
            <a:r>
              <a:rPr lang="ru-RU" dirty="0" smtClean="0"/>
              <a:t>: </a:t>
            </a:r>
            <a:r>
              <a:rPr lang="ru-RU" b="1" dirty="0" smtClean="0">
                <a:solidFill>
                  <a:srgbClr val="C00000"/>
                </a:solidFill>
                <a:latin typeface="+mj-lt"/>
              </a:rPr>
              <a:t>В БАЛЛАХ НЕ ОЦЕНИВАЕТСЯ</a:t>
            </a:r>
            <a:endParaRPr lang="ru-RU" b="1" dirty="0">
              <a:solidFill>
                <a:srgbClr val="C00000"/>
              </a:solidFill>
              <a:latin typeface="+mj-lt"/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89572667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Вступление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Представление себя как профессионала: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Тезис, идея, миссия, основная цель, свое предназначение…..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В чем видится свой главный «плюс»: результаты работы, детские и свои (ссылка на раздел портфолио)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Что представляется основным условием, гарантирующим успех: </a:t>
            </a:r>
            <a:r>
              <a:rPr lang="ru-RU" dirty="0"/>
              <a:t>п</a:t>
            </a:r>
            <a:r>
              <a:rPr lang="ru-RU" dirty="0" smtClean="0"/>
              <a:t>остоянное совершенствование, открытость новому, ориентация на современные требования…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Краткая характеристика системы работы: методическая тема, технологии, средства (УМК, ИОС, система оценивания…)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58668489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TM01790490[[fn=Decatur]]</Template>
  <TotalTime>128</TotalTime>
  <Words>505</Words>
  <Application>Microsoft Office PowerPoint</Application>
  <PresentationFormat>Экран (4:3)</PresentationFormat>
  <Paragraphs>80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Decatur</vt:lpstr>
      <vt:lpstr>Самоанализ в портфолио педагога</vt:lpstr>
      <vt:lpstr>Актуализация знаний</vt:lpstr>
      <vt:lpstr>Самоанализ в портфолио</vt:lpstr>
      <vt:lpstr>Слайд 4</vt:lpstr>
      <vt:lpstr>Слайд 5</vt:lpstr>
      <vt:lpstr>Структура СА</vt:lpstr>
      <vt:lpstr>Ответ на вопросы</vt:lpstr>
      <vt:lpstr>Слайд 8</vt:lpstr>
      <vt:lpstr>Вступление </vt:lpstr>
      <vt:lpstr>Основная часть</vt:lpstr>
      <vt:lpstr>Информационно-аналитический отчет</vt:lpstr>
      <vt:lpstr>Вариант алгоритма описания</vt:lpstr>
      <vt:lpstr>Заключение </vt:lpstr>
      <vt:lpstr>Важные моменты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Самоанализ в портфолио педагога</dc:title>
  <dc:creator>Администратор</dc:creator>
  <cp:lastModifiedBy>Expert</cp:lastModifiedBy>
  <cp:revision>16</cp:revision>
  <cp:lastPrinted>2015-09-02T13:32:32Z</cp:lastPrinted>
  <dcterms:created xsi:type="dcterms:W3CDTF">2015-09-02T12:29:08Z</dcterms:created>
  <dcterms:modified xsi:type="dcterms:W3CDTF">2015-09-03T03:24:15Z</dcterms:modified>
</cp:coreProperties>
</file>