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7" r:id="rId2"/>
    <p:sldId id="271" r:id="rId3"/>
    <p:sldId id="258" r:id="rId4"/>
    <p:sldId id="274" r:id="rId5"/>
    <p:sldId id="260" r:id="rId6"/>
    <p:sldId id="267" r:id="rId7"/>
    <p:sldId id="263" r:id="rId8"/>
    <p:sldId id="295" r:id="rId9"/>
    <p:sldId id="265" r:id="rId10"/>
    <p:sldId id="281" r:id="rId11"/>
    <p:sldId id="285" r:id="rId12"/>
    <p:sldId id="262" r:id="rId13"/>
    <p:sldId id="294" r:id="rId14"/>
    <p:sldId id="277" r:id="rId15"/>
    <p:sldId id="296" r:id="rId16"/>
    <p:sldId id="297" r:id="rId17"/>
    <p:sldId id="280" r:id="rId18"/>
    <p:sldId id="287" r:id="rId19"/>
    <p:sldId id="279" r:id="rId20"/>
    <p:sldId id="282" r:id="rId21"/>
    <p:sldId id="291" r:id="rId22"/>
    <p:sldId id="284" r:id="rId23"/>
    <p:sldId id="288" r:id="rId24"/>
    <p:sldId id="289" r:id="rId25"/>
    <p:sldId id="290" r:id="rId26"/>
    <p:sldId id="283" r:id="rId27"/>
    <p:sldId id="275" r:id="rId28"/>
    <p:sldId id="292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03070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C80FFC-1B9D-4887-AB66-2D3D15FF45B5}" type="datetimeFigureOut">
              <a:rPr lang="ru-RU" smtClean="0"/>
              <a:pPr/>
              <a:t>13.11.2016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A38B4C-F7A7-4765-AF88-93C2777F6A5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strips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uchitel.edu54.ru/sites/default/files/upload/2010/12/1_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анимашки"/>
          <p:cNvPicPr>
            <a:picLocks noChangeAspect="1" noChangeArrowheads="1" noCrop="1"/>
          </p:cNvPicPr>
          <p:nvPr/>
        </p:nvPicPr>
        <p:blipFill>
          <a:blip r:embed="rId3" cstate="email">
            <a:lum bright="-20000" contrast="40000"/>
          </a:blip>
          <a:srcRect/>
          <a:stretch>
            <a:fillRect/>
          </a:stretch>
        </p:blipFill>
        <p:spPr bwMode="auto">
          <a:xfrm>
            <a:off x="0" y="3590636"/>
            <a:ext cx="3960439" cy="3267364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1700808"/>
            <a:ext cx="8229600" cy="1143000"/>
          </a:xfrm>
        </p:spPr>
        <p:txBody>
          <a:bodyPr>
            <a:noAutofit/>
          </a:bodyPr>
          <a:lstStyle/>
          <a:p>
            <a:r>
              <a:rPr lang="ru-RU" sz="9600" b="1" dirty="0" smtClean="0">
                <a:solidFill>
                  <a:srgbClr val="FFFF00"/>
                </a:solidFill>
                <a:latin typeface="Arial Black" pitchFamily="34" charset="0"/>
              </a:rPr>
              <a:t>Портфолио</a:t>
            </a:r>
            <a:r>
              <a:rPr lang="ru-RU" sz="9200" b="1" dirty="0" smtClean="0">
                <a:solidFill>
                  <a:srgbClr val="FFFF00"/>
                </a:solidFill>
                <a:latin typeface="Arial Black" pitchFamily="34" charset="0"/>
              </a:rPr>
              <a:t/>
            </a:r>
            <a:br>
              <a:rPr lang="ru-RU" sz="9200" b="1" dirty="0" smtClean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Arial Black" pitchFamily="34" charset="0"/>
              </a:rPr>
              <a:t>п</a:t>
            </a:r>
            <a:r>
              <a:rPr lang="ru-RU" sz="3200" dirty="0" smtClean="0">
                <a:solidFill>
                  <a:schemeClr val="bg1"/>
                </a:solidFill>
                <a:latin typeface="Arial Black" pitchFamily="34" charset="0"/>
              </a:rPr>
              <a:t>едагог </a:t>
            </a:r>
            <a:r>
              <a:rPr lang="ru-RU" sz="3200" dirty="0" smtClean="0">
                <a:solidFill>
                  <a:schemeClr val="bg1"/>
                </a:solidFill>
                <a:latin typeface="Arial Black" pitchFamily="34" charset="0"/>
              </a:rPr>
              <a:t>дополнительного образования МБУДО «ДДЮТ» Черепахина М.И</a:t>
            </a:r>
            <a:endParaRPr lang="ru-RU" sz="3200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15364" name="Picture 4" descr="http://shkola45orel.edusite.ru/images/010.png"/>
          <p:cNvPicPr>
            <a:picLocks noChangeAspect="1" noChangeArrowheads="1"/>
          </p:cNvPicPr>
          <p:nvPr/>
        </p:nvPicPr>
        <p:blipFill>
          <a:blip r:embed="rId4" cstate="email">
            <a:lum bright="-10000" contrast="40000"/>
          </a:blip>
          <a:srcRect/>
          <a:stretch>
            <a:fillRect/>
          </a:stretch>
        </p:blipFill>
        <p:spPr bwMode="auto">
          <a:xfrm>
            <a:off x="6143636" y="3969714"/>
            <a:ext cx="2664296" cy="288828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i074.radikal.ru/1008/dd/1f455e179976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339752" y="1268760"/>
            <a:ext cx="5760640" cy="1143000"/>
          </a:xfrm>
        </p:spPr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ru-RU" sz="31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1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31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1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31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Каждый   конспект – выступление  должен</a:t>
            </a:r>
            <a:r>
              <a:rPr lang="ru-RU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31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подтверждаться </a:t>
            </a:r>
            <a:br>
              <a:rPr lang="ru-RU" sz="31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31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справкой-подтверждением,</a:t>
            </a:r>
            <a:br>
              <a:rPr lang="ru-RU" sz="31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31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с печатью учреждения.</a:t>
            </a:r>
            <a:r>
              <a:rPr lang="ru-RU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endParaRPr lang="ru-RU" b="1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mirgif.com/fony/fon-6.gif"/>
          <p:cNvPicPr>
            <a:picLocks noChangeAspect="1" noChangeArrowheads="1" noCrop="1"/>
          </p:cNvPicPr>
          <p:nvPr/>
        </p:nvPicPr>
        <p:blipFill>
          <a:blip r:embed="rId2" cstate="email">
            <a:lum bright="40000" contrast="40000"/>
          </a:blip>
          <a:srcRect/>
          <a:stretch>
            <a:fillRect/>
          </a:stretch>
        </p:blipFill>
        <p:spPr bwMode="auto">
          <a:xfrm>
            <a:off x="0" y="0"/>
            <a:ext cx="9144000" cy="6876256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2852936"/>
            <a:ext cx="5508104" cy="1143000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chemeClr val="bg1"/>
                </a:solidFill>
                <a:latin typeface="Arial Black" pitchFamily="34" charset="0"/>
              </a:rPr>
              <a:t>Обязательно </a:t>
            </a:r>
            <a:r>
              <a:rPr lang="ru-RU" sz="4800" b="1" dirty="0" smtClean="0">
                <a:solidFill>
                  <a:schemeClr val="bg1"/>
                </a:solidFill>
                <a:latin typeface="Arial Black" pitchFamily="34" charset="0"/>
              </a:rPr>
              <a:t>каждый материал – конспект, отзыв, выступление, отчёт должны </a:t>
            </a:r>
            <a:r>
              <a:rPr lang="ru-RU" sz="4800" b="1" dirty="0" smtClean="0">
                <a:solidFill>
                  <a:srgbClr val="C00000"/>
                </a:solidFill>
                <a:latin typeface="Arial Black" pitchFamily="34" charset="0"/>
              </a:rPr>
              <a:t>датироваться</a:t>
            </a:r>
            <a:r>
              <a:rPr lang="ru-RU" sz="4800" b="1" dirty="0" smtClean="0">
                <a:solidFill>
                  <a:schemeClr val="bg1"/>
                </a:solidFill>
                <a:latin typeface="Arial Black" pitchFamily="34" charset="0"/>
              </a:rPr>
              <a:t>.</a:t>
            </a:r>
            <a:endParaRPr lang="ru-RU" sz="4800" b="1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yesilcimen.net/imgz/1simli_arkaplan_j16zrs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4572000" cy="3563888"/>
          </a:xfrm>
          <a:prstGeom prst="rect">
            <a:avLst/>
          </a:prstGeom>
          <a:noFill/>
        </p:spPr>
      </p:pic>
      <p:pic>
        <p:nvPicPr>
          <p:cNvPr id="4" name="Picture 2" descr="http://yesilcimen.net/imgz/1simli_arkaplan_j16zrs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0" y="0"/>
            <a:ext cx="4572000" cy="3563888"/>
          </a:xfrm>
          <a:prstGeom prst="rect">
            <a:avLst/>
          </a:prstGeom>
          <a:noFill/>
        </p:spPr>
      </p:pic>
      <p:pic>
        <p:nvPicPr>
          <p:cNvPr id="5" name="Picture 2" descr="http://yesilcimen.net/imgz/1simli_arkaplan_j16zrs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3294112"/>
            <a:ext cx="4572000" cy="3563888"/>
          </a:xfrm>
          <a:prstGeom prst="rect">
            <a:avLst/>
          </a:prstGeom>
          <a:noFill/>
        </p:spPr>
      </p:pic>
      <p:pic>
        <p:nvPicPr>
          <p:cNvPr id="6" name="Picture 2" descr="http://yesilcimen.net/imgz/1simli_arkaplan_j16zrs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0" y="3294112"/>
            <a:ext cx="4572000" cy="3563888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3140968"/>
            <a:ext cx="7308304" cy="1143000"/>
          </a:xfrm>
        </p:spPr>
        <p:txBody>
          <a:bodyPr>
            <a:noAutofit/>
          </a:bodyPr>
          <a:lstStyle/>
          <a:p>
            <a:pPr algn="l"/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0" y="-2510605"/>
            <a:ext cx="184731" cy="547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4000" b="1" i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9552" y="188641"/>
            <a:ext cx="63184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Все отзывы и благодарственные письма родителей и коллег  должны быть подписаны, с датой и печатью (если возможно) Затем сканируйте для внесения в портфолио.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yesilcimen.net/imgz/1simli_arkaplan_j16zrs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4572000" cy="3563888"/>
          </a:xfrm>
          <a:prstGeom prst="rect">
            <a:avLst/>
          </a:prstGeom>
          <a:noFill/>
        </p:spPr>
      </p:pic>
      <p:pic>
        <p:nvPicPr>
          <p:cNvPr id="4" name="Picture 2" descr="http://yesilcimen.net/imgz/1simli_arkaplan_j16zrs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0" y="0"/>
            <a:ext cx="4572000" cy="3563888"/>
          </a:xfrm>
          <a:prstGeom prst="rect">
            <a:avLst/>
          </a:prstGeom>
          <a:noFill/>
        </p:spPr>
      </p:pic>
      <p:pic>
        <p:nvPicPr>
          <p:cNvPr id="5" name="Picture 2" descr="http://yesilcimen.net/imgz/1simli_arkaplan_j16zrs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3294112"/>
            <a:ext cx="4572000" cy="3563888"/>
          </a:xfrm>
          <a:prstGeom prst="rect">
            <a:avLst/>
          </a:prstGeom>
          <a:noFill/>
        </p:spPr>
      </p:pic>
      <p:pic>
        <p:nvPicPr>
          <p:cNvPr id="6" name="Picture 2" descr="http://yesilcimen.net/imgz/1simli_arkaplan_j16zrs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0" y="3294112"/>
            <a:ext cx="4572000" cy="3563888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3140968"/>
            <a:ext cx="7308304" cy="1143000"/>
          </a:xfrm>
        </p:spPr>
        <p:txBody>
          <a:bodyPr>
            <a:noAutofit/>
          </a:bodyPr>
          <a:lstStyle/>
          <a:p>
            <a:pPr algn="l"/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0" y="-2510605"/>
            <a:ext cx="184731" cy="547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4000" b="1" i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9552" y="188641"/>
            <a:ext cx="63184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chemeClr val="tx2"/>
                </a:solidFill>
                <a:latin typeface="Arial Black" pitchFamily="34" charset="0"/>
              </a:rPr>
              <a:t>Самоанализ</a:t>
            </a:r>
            <a:r>
              <a:rPr lang="ru-RU" sz="3600" b="1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ru-RU" sz="3600" b="1" dirty="0" smtClean="0">
                <a:solidFill>
                  <a:schemeClr val="tx2"/>
                </a:solidFill>
                <a:latin typeface="Arial Black" pitchFamily="34" charset="0"/>
              </a:rPr>
              <a:t>своей деятельности </a:t>
            </a:r>
            <a:r>
              <a:rPr lang="ru-RU" sz="3600" b="1" dirty="0" smtClean="0">
                <a:solidFill>
                  <a:srgbClr val="C00000"/>
                </a:solidFill>
                <a:latin typeface="Arial Black" pitchFamily="34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Arial Black" pitchFamily="34" charset="0"/>
              </a:rPr>
              <a:t>(не </a:t>
            </a:r>
            <a:r>
              <a:rPr lang="ru-RU" sz="3600" b="1" dirty="0" err="1" smtClean="0">
                <a:solidFill>
                  <a:srgbClr val="C00000"/>
                </a:solidFill>
                <a:latin typeface="Arial Black" pitchFamily="34" charset="0"/>
              </a:rPr>
              <a:t>пед.технологий</a:t>
            </a:r>
            <a:r>
              <a:rPr lang="ru-RU" sz="3600" b="1" dirty="0" smtClean="0">
                <a:solidFill>
                  <a:srgbClr val="C00000"/>
                </a:solidFill>
                <a:latin typeface="Arial Black" pitchFamily="34" charset="0"/>
              </a:rPr>
              <a:t>) пишется в свободной форме, не более 2 листов, строго соблюдая шрифт, поля и т.п.</a:t>
            </a:r>
            <a:endParaRPr lang="ru-RU" sz="3600" b="1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i.allday.ru/uploads/posts/2009-11/1257712224_037001043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1"/>
          <p:cNvSpPr txBox="1">
            <a:spLocks/>
          </p:cNvSpPr>
          <p:nvPr/>
        </p:nvSpPr>
        <p:spPr>
          <a:xfrm rot="283520">
            <a:off x="1203980" y="203609"/>
            <a:ext cx="5112568" cy="4104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487116">
            <a:off x="1553653" y="-724252"/>
            <a:ext cx="5225245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>
              <a:solidFill>
                <a:srgbClr val="C00000"/>
              </a:solidFill>
              <a:latin typeface="Arial Black" pitchFamily="34" charset="0"/>
            </a:endParaRPr>
          </a:p>
          <a:p>
            <a:endParaRPr lang="ru-RU" sz="2400" b="1" dirty="0" smtClean="0">
              <a:solidFill>
                <a:srgbClr val="C00000"/>
              </a:solidFill>
              <a:latin typeface="Arial Black" pitchFamily="34" charset="0"/>
            </a:endParaRPr>
          </a:p>
          <a:p>
            <a:endParaRPr lang="ru-RU" sz="2800" b="1" dirty="0" smtClean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В методической теме в свободной форме описать работу над которой вы работаете в течении последних лет. Ниже можно приложить перспективный план работы, результаты, отзывы коллег и т.д.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yesilcimen.net/imgz/1simli_arkaplan_j16zrs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4572000" cy="3563888"/>
          </a:xfrm>
          <a:prstGeom prst="rect">
            <a:avLst/>
          </a:prstGeom>
          <a:noFill/>
        </p:spPr>
      </p:pic>
      <p:pic>
        <p:nvPicPr>
          <p:cNvPr id="4" name="Picture 2" descr="http://yesilcimen.net/imgz/1simli_arkaplan_j16zrs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0" y="0"/>
            <a:ext cx="4572000" cy="3563888"/>
          </a:xfrm>
          <a:prstGeom prst="rect">
            <a:avLst/>
          </a:prstGeom>
          <a:noFill/>
        </p:spPr>
      </p:pic>
      <p:pic>
        <p:nvPicPr>
          <p:cNvPr id="5" name="Picture 2" descr="http://yesilcimen.net/imgz/1simli_arkaplan_j16zrs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3294112"/>
            <a:ext cx="4572000" cy="3563888"/>
          </a:xfrm>
          <a:prstGeom prst="rect">
            <a:avLst/>
          </a:prstGeom>
          <a:noFill/>
        </p:spPr>
      </p:pic>
      <p:pic>
        <p:nvPicPr>
          <p:cNvPr id="6" name="Picture 2" descr="http://yesilcimen.net/imgz/1simli_arkaplan_j16zrs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0" y="3294112"/>
            <a:ext cx="4572000" cy="3563888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3140968"/>
            <a:ext cx="7308304" cy="1143000"/>
          </a:xfrm>
        </p:spPr>
        <p:txBody>
          <a:bodyPr>
            <a:noAutofit/>
          </a:bodyPr>
          <a:lstStyle/>
          <a:p>
            <a:pPr algn="l"/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0" y="-2510605"/>
            <a:ext cx="184731" cy="547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4000" b="1" i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9552" y="188641"/>
            <a:ext cx="63184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chemeClr val="tx2"/>
                </a:solidFill>
                <a:latin typeface="Arial Black" pitchFamily="34" charset="0"/>
              </a:rPr>
              <a:t>Самоанализ</a:t>
            </a:r>
            <a:r>
              <a:rPr lang="ru-RU" sz="3600" b="1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ru-RU" sz="3600" b="1" dirty="0" smtClean="0">
                <a:solidFill>
                  <a:schemeClr val="tx2"/>
                </a:solidFill>
                <a:latin typeface="Arial Black" pitchFamily="34" charset="0"/>
              </a:rPr>
              <a:t>своей деятельности </a:t>
            </a:r>
            <a:r>
              <a:rPr lang="ru-RU" sz="3600" b="1" dirty="0" smtClean="0">
                <a:solidFill>
                  <a:srgbClr val="C00000"/>
                </a:solidFill>
                <a:latin typeface="Arial Black" pitchFamily="34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Arial Black" pitchFamily="34" charset="0"/>
              </a:rPr>
              <a:t>(не </a:t>
            </a:r>
            <a:r>
              <a:rPr lang="ru-RU" sz="3600" b="1" dirty="0" err="1" smtClean="0">
                <a:solidFill>
                  <a:srgbClr val="C00000"/>
                </a:solidFill>
                <a:latin typeface="Arial Black" pitchFamily="34" charset="0"/>
              </a:rPr>
              <a:t>пед.технологий</a:t>
            </a:r>
            <a:r>
              <a:rPr lang="ru-RU" sz="3600" b="1" dirty="0" smtClean="0">
                <a:solidFill>
                  <a:srgbClr val="C00000"/>
                </a:solidFill>
                <a:latin typeface="Arial Black" pitchFamily="34" charset="0"/>
              </a:rPr>
              <a:t>) пишется в свободной форме, не более 2 листов, строго соблюдая шрифт, поля и т.п.</a:t>
            </a:r>
            <a:endParaRPr lang="ru-RU" sz="3600" b="1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yesilcimen.net/imgz/1simli_arkaplan_j16zrs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4572000" cy="3563888"/>
          </a:xfrm>
          <a:prstGeom prst="rect">
            <a:avLst/>
          </a:prstGeom>
          <a:noFill/>
        </p:spPr>
      </p:pic>
      <p:pic>
        <p:nvPicPr>
          <p:cNvPr id="4" name="Picture 2" descr="http://yesilcimen.net/imgz/1simli_arkaplan_j16zrs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0" y="0"/>
            <a:ext cx="4572000" cy="3563888"/>
          </a:xfrm>
          <a:prstGeom prst="rect">
            <a:avLst/>
          </a:prstGeom>
          <a:noFill/>
        </p:spPr>
      </p:pic>
      <p:pic>
        <p:nvPicPr>
          <p:cNvPr id="5" name="Picture 2" descr="http://yesilcimen.net/imgz/1simli_arkaplan_j16zrs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3294112"/>
            <a:ext cx="4572000" cy="3563888"/>
          </a:xfrm>
          <a:prstGeom prst="rect">
            <a:avLst/>
          </a:prstGeom>
          <a:noFill/>
        </p:spPr>
      </p:pic>
      <p:pic>
        <p:nvPicPr>
          <p:cNvPr id="6" name="Picture 2" descr="http://yesilcimen.net/imgz/1simli_arkaplan_j16zrs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0" y="3294112"/>
            <a:ext cx="4572000" cy="3563888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3140968"/>
            <a:ext cx="7308304" cy="1143000"/>
          </a:xfrm>
        </p:spPr>
        <p:txBody>
          <a:bodyPr>
            <a:noAutofit/>
          </a:bodyPr>
          <a:lstStyle/>
          <a:p>
            <a:pPr algn="l"/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0" y="-2510605"/>
            <a:ext cx="184731" cy="547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4000" b="1" i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14414" y="928670"/>
            <a:ext cx="728667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i="1" dirty="0" smtClean="0">
                <a:solidFill>
                  <a:srgbClr val="FF0000"/>
                </a:solidFill>
                <a:latin typeface="Arial Black" pitchFamily="34" charset="0"/>
              </a:rPr>
              <a:t>Публикации сканировать: титульный лист, 1 страницу, содержание и страницу, где начало вашего материала.</a:t>
            </a:r>
            <a:endParaRPr lang="ru-RU" sz="44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s004.radikal.ru/i208/1008/6c/827086ce38bc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512" y="0"/>
            <a:ext cx="9144001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 rot="20941784">
            <a:off x="740912" y="2441793"/>
            <a:ext cx="5626968" cy="11430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  <a:latin typeface="Arial Black" pitchFamily="34" charset="0"/>
              </a:rPr>
              <a:t>Фотографируйте все экскурсии, открытые мероприятия, желательно просить у присутствующих отзыв.</a:t>
            </a:r>
            <a:endParaRPr lang="ru-RU" sz="4000" b="1" dirty="0">
              <a:solidFill>
                <a:srgbClr val="FFFF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s40.radikal.ru/i088/1001/9c/f9b8bc6c7b7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2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83568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pic>
        <p:nvPicPr>
          <p:cNvPr id="7" name="Picture 10" descr="http://www.topglobus.ru/skin/smile/s6123.gif"/>
          <p:cNvPicPr>
            <a:picLocks noChangeAspect="1" noChangeArrowheads="1" noCrop="1"/>
          </p:cNvPicPr>
          <p:nvPr/>
        </p:nvPicPr>
        <p:blipFill>
          <a:blip r:embed="rId3" cstate="email">
            <a:lum bright="-10000" contrast="40000"/>
          </a:blip>
          <a:srcRect/>
          <a:stretch>
            <a:fillRect/>
          </a:stretch>
        </p:blipFill>
        <p:spPr bwMode="auto">
          <a:xfrm>
            <a:off x="5076056" y="1844824"/>
            <a:ext cx="4260930" cy="492374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9512" y="188640"/>
            <a:ext cx="5256584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FF0066"/>
                </a:solidFill>
              </a:rPr>
              <a:t>Обязательно прикладывайте все участия детей в конкурсах, их грамоты и сертификаты, просите, чтоб организаторы конкурсов писали – руководителя или воспитателя участника. На некоторых сайтах вручают грамоту и участнику, и воспитателю.</a:t>
            </a:r>
            <a:endParaRPr lang="ru-RU" sz="3200" b="1" i="1" dirty="0">
              <a:solidFill>
                <a:srgbClr val="FF0066"/>
              </a:solidFill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s43.radikal.ru/i100/1008/b2/bf06bf82d96at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" y="1"/>
            <a:ext cx="9144001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 rot="20962583">
            <a:off x="817648" y="1724548"/>
            <a:ext cx="5050904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  <a:latin typeface="Arial Black" pitchFamily="34" charset="0"/>
              </a:rPr>
              <a:t/>
            </a:r>
            <a:br>
              <a:rPr lang="ru-RU" sz="3600" b="1" dirty="0" smtClean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sz="3600" b="1" dirty="0" smtClean="0">
                <a:solidFill>
                  <a:srgbClr val="FFFF00"/>
                </a:solidFill>
                <a:latin typeface="Arial Black" pitchFamily="34" charset="0"/>
              </a:rPr>
              <a:t/>
            </a:r>
            <a:br>
              <a:rPr lang="ru-RU" sz="3600" b="1" dirty="0" smtClean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sz="3600" b="1" dirty="0" smtClean="0">
                <a:solidFill>
                  <a:srgbClr val="FFFF00"/>
                </a:solidFill>
                <a:latin typeface="Arial Black" pitchFamily="34" charset="0"/>
              </a:rPr>
              <a:t/>
            </a:r>
            <a:br>
              <a:rPr lang="ru-RU" sz="3600" b="1" dirty="0" smtClean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sz="3600" b="1" dirty="0" smtClean="0">
                <a:solidFill>
                  <a:srgbClr val="FFFF00"/>
                </a:solidFill>
                <a:latin typeface="Arial Black" pitchFamily="34" charset="0"/>
              </a:rPr>
              <a:t>Не нужно скромничать при демонстрации авторских конспектов, разработок – за это ставится больше баллов в оценке.</a:t>
            </a:r>
            <a:endParaRPr lang="ru-RU" sz="3600" b="1" dirty="0">
              <a:solidFill>
                <a:srgbClr val="FFFF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2" name="Picture 8" descr="http://img1.liveinternet.ru/images/attach/c/1/62/297/62297931_1280860480_12416436_fondvertfonetoile.gif"/>
          <p:cNvPicPr>
            <a:picLocks noChangeAspect="1" noChangeArrowheads="1" noCrop="1"/>
          </p:cNvPicPr>
          <p:nvPr/>
        </p:nvPicPr>
        <p:blipFill>
          <a:blip r:embed="rId2" cstate="email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4572000" cy="3563888"/>
          </a:xfrm>
          <a:prstGeom prst="rect">
            <a:avLst/>
          </a:prstGeom>
          <a:noFill/>
        </p:spPr>
      </p:pic>
      <p:pic>
        <p:nvPicPr>
          <p:cNvPr id="10" name="Picture 8" descr="http://img1.liveinternet.ru/images/attach/c/1/62/297/62297931_1280860480_12416436_fondvertfonetoile.gif"/>
          <p:cNvPicPr>
            <a:picLocks noChangeAspect="1" noChangeArrowheads="1" noCrop="1"/>
          </p:cNvPicPr>
          <p:nvPr/>
        </p:nvPicPr>
        <p:blipFill>
          <a:blip r:embed="rId2" cstate="email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572000" y="0"/>
            <a:ext cx="4572000" cy="3563888"/>
          </a:xfrm>
          <a:prstGeom prst="rect">
            <a:avLst/>
          </a:prstGeom>
          <a:noFill/>
        </p:spPr>
      </p:pic>
      <p:pic>
        <p:nvPicPr>
          <p:cNvPr id="11" name="Picture 8" descr="http://img1.liveinternet.ru/images/attach/c/1/62/297/62297931_1280860480_12416436_fondvertfonetoile.gif"/>
          <p:cNvPicPr>
            <a:picLocks noChangeAspect="1" noChangeArrowheads="1" noCrop="1"/>
          </p:cNvPicPr>
          <p:nvPr/>
        </p:nvPicPr>
        <p:blipFill>
          <a:blip r:embed="rId2" cstate="email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3501008"/>
            <a:ext cx="4572000" cy="3563888"/>
          </a:xfrm>
          <a:prstGeom prst="rect">
            <a:avLst/>
          </a:prstGeom>
          <a:noFill/>
        </p:spPr>
      </p:pic>
      <p:pic>
        <p:nvPicPr>
          <p:cNvPr id="12" name="Picture 8" descr="http://img1.liveinternet.ru/images/attach/c/1/62/297/62297931_1280860480_12416436_fondvertfonetoile.gif"/>
          <p:cNvPicPr>
            <a:picLocks noChangeAspect="1" noChangeArrowheads="1" noCrop="1"/>
          </p:cNvPicPr>
          <p:nvPr/>
        </p:nvPicPr>
        <p:blipFill>
          <a:blip r:embed="rId2" cstate="email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572000" y="3294112"/>
            <a:ext cx="4572000" cy="3563888"/>
          </a:xfrm>
          <a:prstGeom prst="rect">
            <a:avLst/>
          </a:prstGeom>
          <a:noFill/>
        </p:spPr>
      </p:pic>
      <p:sp>
        <p:nvSpPr>
          <p:cNvPr id="14" name="Заголовок 5"/>
          <p:cNvSpPr txBox="1">
            <a:spLocks/>
          </p:cNvSpPr>
          <p:nvPr/>
        </p:nvSpPr>
        <p:spPr>
          <a:xfrm>
            <a:off x="-756592" y="2708920"/>
            <a:ext cx="853244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260648"/>
            <a:ext cx="639045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</a:rPr>
              <a:t>Портфолио</a:t>
            </a:r>
            <a:r>
              <a:rPr lang="ru-RU" sz="5400" b="1" dirty="0" smtClean="0">
                <a:solidFill>
                  <a:srgbClr val="C00000"/>
                </a:solidFill>
              </a:rPr>
              <a:t> – это</a:t>
            </a: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b="1" i="1" dirty="0" smtClean="0">
                <a:solidFill>
                  <a:srgbClr val="FF0000"/>
                </a:solidFill>
              </a:rPr>
              <a:t>визитная карточка</a:t>
            </a:r>
            <a:r>
              <a:rPr lang="ru-RU" sz="5400" dirty="0" smtClean="0">
                <a:solidFill>
                  <a:srgbClr val="FF0000"/>
                </a:solidFill>
              </a:rPr>
              <a:t>,</a:t>
            </a:r>
            <a:br>
              <a:rPr lang="ru-RU" sz="5400" dirty="0" smtClean="0">
                <a:solidFill>
                  <a:srgbClr val="FF0000"/>
                </a:solidFill>
              </a:rPr>
            </a:br>
            <a:r>
              <a:rPr lang="ru-RU" sz="5400" dirty="0" smtClean="0">
                <a:solidFill>
                  <a:srgbClr val="FF0000"/>
                </a:solidFill>
              </a:rPr>
              <a:t> </a:t>
            </a:r>
            <a:r>
              <a:rPr lang="ru-RU" sz="5400" b="1" dirty="0" smtClean="0">
                <a:solidFill>
                  <a:schemeClr val="accent6">
                    <a:lumMod val="75000"/>
                  </a:schemeClr>
                </a:solidFill>
              </a:rPr>
              <a:t>совокупность сведений</a:t>
            </a:r>
            <a:br>
              <a:rPr lang="ru-RU" sz="54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5400" b="1" dirty="0" smtClean="0">
                <a:solidFill>
                  <a:schemeClr val="accent6">
                    <a:lumMod val="75000"/>
                  </a:schemeClr>
                </a:solidFill>
              </a:rPr>
              <a:t> о человеке.</a:t>
            </a:r>
            <a:endParaRPr lang="ru-RU" sz="5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s08.radikal.ru/i181/1008/75/627edec23899t.jpg"/>
          <p:cNvPicPr>
            <a:picLocks noChangeAspect="1" noChangeArrowheads="1"/>
          </p:cNvPicPr>
          <p:nvPr/>
        </p:nvPicPr>
        <p:blipFill>
          <a:blip r:embed="rId2" cstate="email">
            <a:lum bright="-20000" contrast="40000"/>
          </a:blip>
          <a:srcRect/>
          <a:stretch>
            <a:fillRect/>
          </a:stretch>
        </p:blipFill>
        <p:spPr bwMode="auto">
          <a:xfrm>
            <a:off x="-1" y="0"/>
            <a:ext cx="9144001" cy="7533456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2996952"/>
            <a:ext cx="9252520" cy="86409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 Black" pitchFamily="34" charset="0"/>
              </a:rPr>
              <a:t>Не нужно прикладывать во взаимодействие с родителями много </a:t>
            </a:r>
            <a:r>
              <a:rPr lang="ru-RU" b="1" dirty="0" smtClean="0">
                <a:solidFill>
                  <a:srgbClr val="903070"/>
                </a:solidFill>
                <a:latin typeface="Arial Black" pitchFamily="34" charset="0"/>
              </a:rPr>
              <a:t>однообразного</a:t>
            </a:r>
            <a:r>
              <a:rPr lang="ru-RU" sz="3600" b="1" dirty="0" smtClean="0">
                <a:solidFill>
                  <a:srgbClr val="002060"/>
                </a:solidFill>
                <a:latin typeface="Arial Black" pitchFamily="34" charset="0"/>
              </a:rPr>
              <a:t> материала, достаточно показать всё разнообразие работы, в том числе стенды, ведение сайта, личную переписку с консультацией родителям или домашним заданием.</a:t>
            </a:r>
            <a:endParaRPr lang="ru-RU" sz="3600" b="1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://img1.liveinternet.ru/images/attach/c/1/62/297/62297923_1280860365_16259766_11492205_21.gif"/>
          <p:cNvPicPr>
            <a:picLocks noChangeAspect="1" noChangeArrowheads="1" noCrop="1"/>
          </p:cNvPicPr>
          <p:nvPr/>
        </p:nvPicPr>
        <p:blipFill>
          <a:blip r:embed="rId2" cstate="email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4644008" cy="3429000"/>
          </a:xfrm>
          <a:prstGeom prst="rect">
            <a:avLst/>
          </a:prstGeom>
          <a:noFill/>
        </p:spPr>
      </p:pic>
      <p:pic>
        <p:nvPicPr>
          <p:cNvPr id="4" name="Picture 2" descr="http://img1.liveinternet.ru/images/attach/c/1/62/297/62297923_1280860365_16259766_11492205_21.gif"/>
          <p:cNvPicPr>
            <a:picLocks noChangeAspect="1" noChangeArrowheads="1" noCrop="1"/>
          </p:cNvPicPr>
          <p:nvPr/>
        </p:nvPicPr>
        <p:blipFill>
          <a:blip r:embed="rId2" cstate="email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499992" y="3429000"/>
            <a:ext cx="4644008" cy="3429000"/>
          </a:xfrm>
          <a:prstGeom prst="rect">
            <a:avLst/>
          </a:prstGeom>
          <a:noFill/>
        </p:spPr>
      </p:pic>
      <p:pic>
        <p:nvPicPr>
          <p:cNvPr id="5" name="Picture 2" descr="http://img1.liveinternet.ru/images/attach/c/1/62/297/62297923_1280860365_16259766_11492205_21.gif"/>
          <p:cNvPicPr>
            <a:picLocks noChangeAspect="1" noChangeArrowheads="1" noCrop="1"/>
          </p:cNvPicPr>
          <p:nvPr/>
        </p:nvPicPr>
        <p:blipFill>
          <a:blip r:embed="rId2" cstate="email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3429000"/>
            <a:ext cx="4644008" cy="3429000"/>
          </a:xfrm>
          <a:prstGeom prst="rect">
            <a:avLst/>
          </a:prstGeom>
          <a:noFill/>
        </p:spPr>
      </p:pic>
      <p:pic>
        <p:nvPicPr>
          <p:cNvPr id="6" name="Picture 2" descr="http://img1.liveinternet.ru/images/attach/c/1/62/297/62297923_1280860365_16259766_11492205_21.gif"/>
          <p:cNvPicPr>
            <a:picLocks noChangeAspect="1" noChangeArrowheads="1" noCrop="1"/>
          </p:cNvPicPr>
          <p:nvPr/>
        </p:nvPicPr>
        <p:blipFill>
          <a:blip r:embed="rId2" cstate="email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499992" y="0"/>
            <a:ext cx="4644008" cy="342900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1124744"/>
            <a:ext cx="9144000" cy="1143000"/>
          </a:xfrm>
        </p:spPr>
        <p:txBody>
          <a:bodyPr>
            <a:noAutofit/>
          </a:bodyPr>
          <a:lstStyle/>
          <a:p>
            <a:pPr algn="l"/>
            <a:r>
              <a:rPr lang="ru-RU" sz="4800" b="1" i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Не прикладывайте </a:t>
            </a:r>
            <a:r>
              <a:rPr lang="ru-RU" sz="4000" b="1" i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ни одного сертификата с  мероприятия, где сами не присутствовали - поднимают лист регистрировавшихся (например конференции) и сразу отказывают в проверке  портфолио.</a:t>
            </a:r>
            <a:endParaRPr lang="ru-RU" sz="4000" b="1" i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8132" name="Picture 4" descr="http://akartinki.narod.ru/2/ANIMASHKI30.gif"/>
          <p:cNvPicPr>
            <a:picLocks noChangeAspect="1" noChangeArrowheads="1"/>
          </p:cNvPicPr>
          <p:nvPr/>
        </p:nvPicPr>
        <p:blipFill>
          <a:blip r:embed="rId3" cstate="email">
            <a:lum bright="-20000" contrast="40000"/>
          </a:blip>
          <a:srcRect/>
          <a:stretch>
            <a:fillRect/>
          </a:stretch>
        </p:blipFill>
        <p:spPr bwMode="auto">
          <a:xfrm>
            <a:off x="5905378" y="4000504"/>
            <a:ext cx="2918513" cy="266536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80728"/>
            <a:ext cx="9144000" cy="11430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Arial Black" pitchFamily="34" charset="0"/>
              </a:rPr>
              <a:t/>
            </a:r>
            <a:br>
              <a:rPr lang="ru-RU" sz="4000" b="1" dirty="0" smtClean="0">
                <a:solidFill>
                  <a:srgbClr val="0070C0"/>
                </a:solidFill>
                <a:latin typeface="Arial Black" pitchFamily="34" charset="0"/>
              </a:rPr>
            </a:br>
            <a:r>
              <a:rPr lang="ru-RU" sz="4000" b="1" dirty="0" smtClean="0">
                <a:solidFill>
                  <a:srgbClr val="0070C0"/>
                </a:solidFill>
                <a:latin typeface="Arial Black" pitchFamily="34" charset="0"/>
              </a:rPr>
              <a:t/>
            </a:r>
            <a:br>
              <a:rPr lang="ru-RU" sz="4000" b="1" dirty="0" smtClean="0">
                <a:solidFill>
                  <a:srgbClr val="0070C0"/>
                </a:solidFill>
                <a:latin typeface="Arial Black" pitchFamily="34" charset="0"/>
              </a:rPr>
            </a:br>
            <a:r>
              <a:rPr lang="ru-RU" sz="4000" b="1" dirty="0" smtClean="0">
                <a:solidFill>
                  <a:srgbClr val="0070C0"/>
                </a:solidFill>
                <a:latin typeface="Arial Black" pitchFamily="34" charset="0"/>
              </a:rPr>
              <a:t>Отнеситесь критично к самооценке. </a:t>
            </a:r>
            <a:r>
              <a:rPr lang="ru-RU" sz="4000" b="1" dirty="0" smtClean="0">
                <a:solidFill>
                  <a:srgbClr val="FF0000"/>
                </a:solidFill>
                <a:latin typeface="Arial Black" pitchFamily="34" charset="0"/>
              </a:rPr>
              <a:t>Проверьте</a:t>
            </a:r>
            <a:r>
              <a:rPr lang="ru-RU" sz="4000" b="1" dirty="0" smtClean="0">
                <a:solidFill>
                  <a:srgbClr val="0070C0"/>
                </a:solidFill>
                <a:latin typeface="Arial Black" pitchFamily="34" charset="0"/>
              </a:rPr>
              <a:t>, достаточно ли Вы доказали высокую оценку своей работы, ведь эксперт лично Вас не знает и не знаком с Вашей работой</a:t>
            </a:r>
            <a:r>
              <a:rPr lang="ru-RU" sz="4800" b="1" dirty="0" smtClean="0">
                <a:solidFill>
                  <a:srgbClr val="0070C0"/>
                </a:solidFill>
                <a:latin typeface="Arial Black" pitchFamily="34" charset="0"/>
              </a:rPr>
              <a:t>.</a:t>
            </a:r>
            <a:endParaRPr lang="ru-RU" sz="4800" b="1" dirty="0">
              <a:solidFill>
                <a:srgbClr val="0070C0"/>
              </a:solidFill>
              <a:latin typeface="Arial Black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s40.radikal.ru/i088/1001/9c/f9b8bc6c7b75.jpg"/>
          <p:cNvPicPr>
            <a:picLocks noChangeAspect="1" noChangeArrowheads="1"/>
          </p:cNvPicPr>
          <p:nvPr/>
        </p:nvPicPr>
        <p:blipFill>
          <a:blip r:embed="rId2" cstate="email">
            <a:lum bright="-20000" contras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149080"/>
          </a:xfrm>
        </p:spPr>
        <p:txBody>
          <a:bodyPr>
            <a:noAutofit/>
          </a:bodyPr>
          <a:lstStyle/>
          <a:p>
            <a:pPr algn="l"/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4000" b="1" i="1" dirty="0" smtClean="0">
                <a:solidFill>
                  <a:srgbClr val="00B050"/>
                </a:solidFill>
                <a:latin typeface="+mn-lt"/>
              </a:rPr>
              <a:t>Прежде чем отправлять материал на конкурс, проверяйте, кто организатор конкурса. </a:t>
            </a:r>
            <a:br>
              <a:rPr lang="ru-RU" sz="4000" b="1" i="1" dirty="0" smtClean="0">
                <a:solidFill>
                  <a:srgbClr val="00B050"/>
                </a:solidFill>
                <a:latin typeface="+mn-lt"/>
              </a:rPr>
            </a:br>
            <a:r>
              <a:rPr lang="ru-RU" sz="4000" b="1" i="1" dirty="0" smtClean="0">
                <a:solidFill>
                  <a:srgbClr val="00B050"/>
                </a:solidFill>
                <a:latin typeface="+mn-lt"/>
              </a:rPr>
              <a:t>Эксперт при проверке </a:t>
            </a:r>
            <a:r>
              <a:rPr lang="ru-RU" sz="4000" b="1" i="1" dirty="0" smtClean="0">
                <a:solidFill>
                  <a:srgbClr val="FF0000"/>
                </a:solidFill>
                <a:latin typeface="+mn-lt"/>
              </a:rPr>
              <a:t>не засчитывает</a:t>
            </a:r>
            <a:r>
              <a:rPr lang="ru-RU" sz="4000" b="1" i="1" dirty="0" smtClean="0">
                <a:solidFill>
                  <a:srgbClr val="00B050"/>
                </a:solidFill>
                <a:latin typeface="+mn-lt"/>
              </a:rPr>
              <a:t> конкурсы от какого –либо частного ИП, а они платные. </a:t>
            </a:r>
            <a:r>
              <a:rPr lang="ru-RU" sz="40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40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4000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Не берите кота в мешке. Участвуйте в конкурсах при педуниверситетах и </a:t>
            </a:r>
            <a:r>
              <a:rPr lang="ru-RU" sz="4000" b="1" i="1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педколледжах</a:t>
            </a:r>
            <a:r>
              <a:rPr lang="ru-RU" sz="4000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.</a:t>
            </a:r>
            <a:endParaRPr lang="ru-RU" sz="4000" b="1" i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5060" name="Picture 4" descr="http://www.smayli.ru/data/smiles/predmet-5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215206" y="5143512"/>
            <a:ext cx="1676396" cy="144297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s40.radikal.ru/i088/1001/9c/f9b8bc6c7b75.jpg"/>
          <p:cNvPicPr>
            <a:picLocks noChangeAspect="1" noChangeArrowheads="1"/>
          </p:cNvPicPr>
          <p:nvPr/>
        </p:nvPicPr>
        <p:blipFill>
          <a:blip r:embed="rId2" cstate="email">
            <a:lum bright="-20000" contras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7308304" cy="4725144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4000" b="1" i="1" dirty="0" smtClean="0">
                <a:solidFill>
                  <a:srgbClr val="7030A0"/>
                </a:solidFill>
                <a:latin typeface="+mn-lt"/>
              </a:rPr>
              <a:t>Оптимизируйте материалы. </a:t>
            </a:r>
            <a:br>
              <a:rPr lang="ru-RU" sz="4000" b="1" i="1" dirty="0" smtClean="0">
                <a:solidFill>
                  <a:srgbClr val="7030A0"/>
                </a:solidFill>
                <a:latin typeface="+mn-lt"/>
              </a:rPr>
            </a:br>
            <a:r>
              <a:rPr lang="ru-RU" sz="4000" b="1" i="1" dirty="0" smtClean="0">
                <a:solidFill>
                  <a:srgbClr val="7030A0"/>
                </a:solidFill>
                <a:latin typeface="+mn-lt"/>
              </a:rPr>
              <a:t>Ваша работа пойдет быстрее, если все ваши </a:t>
            </a:r>
            <a:br>
              <a:rPr lang="ru-RU" sz="4000" b="1" i="1" dirty="0" smtClean="0">
                <a:solidFill>
                  <a:srgbClr val="7030A0"/>
                </a:solidFill>
                <a:latin typeface="+mn-lt"/>
              </a:rPr>
            </a:br>
            <a:r>
              <a:rPr lang="ru-RU" sz="4000" b="1" i="1" dirty="0" smtClean="0">
                <a:solidFill>
                  <a:srgbClr val="7030A0"/>
                </a:solidFill>
                <a:latin typeface="+mn-lt"/>
              </a:rPr>
              <a:t>документы будут меньше «весить». В сканированных копиях обрежьте края,</a:t>
            </a:r>
            <a:br>
              <a:rPr lang="ru-RU" sz="4000" b="1" i="1" dirty="0" smtClean="0">
                <a:solidFill>
                  <a:srgbClr val="7030A0"/>
                </a:solidFill>
                <a:latin typeface="+mn-lt"/>
              </a:rPr>
            </a:br>
            <a:r>
              <a:rPr lang="ru-RU" sz="4000" b="1" i="1" dirty="0" smtClean="0">
                <a:solidFill>
                  <a:srgbClr val="7030A0"/>
                </a:solidFill>
                <a:latin typeface="+mn-lt"/>
              </a:rPr>
              <a:t>«сожмите» их - это </a:t>
            </a:r>
            <a:br>
              <a:rPr lang="ru-RU" sz="4000" b="1" i="1" dirty="0" smtClean="0">
                <a:solidFill>
                  <a:srgbClr val="7030A0"/>
                </a:solidFill>
                <a:latin typeface="+mn-lt"/>
              </a:rPr>
            </a:br>
            <a:r>
              <a:rPr lang="ru-RU" sz="4000" b="1" i="1" dirty="0" smtClean="0">
                <a:solidFill>
                  <a:srgbClr val="7030A0"/>
                </a:solidFill>
                <a:latin typeface="+mn-lt"/>
              </a:rPr>
              <a:t>специальная функция для обработки изображений. Проследите, чтобы презентации были </a:t>
            </a:r>
            <a:br>
              <a:rPr lang="ru-RU" sz="4000" b="1" i="1" dirty="0" smtClean="0">
                <a:solidFill>
                  <a:srgbClr val="7030A0"/>
                </a:solidFill>
                <a:latin typeface="+mn-lt"/>
              </a:rPr>
            </a:br>
            <a:r>
              <a:rPr lang="ru-RU" sz="4000" b="1" i="1" dirty="0" smtClean="0">
                <a:solidFill>
                  <a:srgbClr val="7030A0"/>
                </a:solidFill>
                <a:latin typeface="+mn-lt"/>
              </a:rPr>
              <a:t>«легкими» и «сжатыми».</a:t>
            </a:r>
            <a:r>
              <a:rPr lang="ru-RU" sz="4000" dirty="0" smtClean="0">
                <a:latin typeface="+mn-lt"/>
              </a:rPr>
              <a:t/>
            </a:r>
            <a:br>
              <a:rPr lang="ru-RU" sz="4000" dirty="0" smtClean="0">
                <a:latin typeface="+mn-lt"/>
              </a:rPr>
            </a:br>
            <a:r>
              <a:rPr lang="ru-RU" sz="4000" dirty="0" smtClean="0">
                <a:latin typeface="+mn-lt"/>
              </a:rPr>
              <a:t> </a:t>
            </a:r>
            <a:r>
              <a:rPr lang="ru-RU" sz="2000" dirty="0" smtClean="0">
                <a:latin typeface="+mn-lt"/>
              </a:rPr>
              <a:t/>
            </a:r>
            <a:br>
              <a:rPr lang="ru-RU" sz="2000" dirty="0" smtClean="0">
                <a:latin typeface="+mn-lt"/>
              </a:rPr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endParaRPr lang="ru-RU" sz="54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8" name="Picture 4" descr="http://img1.liveinternet.ru/images/attach/c/0/36/123/36123756_17325943_7397383_22812482_f3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7504" y="116632"/>
            <a:ext cx="9173210" cy="6858000"/>
          </a:xfrm>
          <a:prstGeom prst="rect">
            <a:avLst/>
          </a:prstGeom>
          <a:noFill/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>
                <a:solidFill>
                  <a:schemeClr val="bg1"/>
                </a:solidFill>
              </a:rPr>
              <a:t/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/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/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/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/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/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/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/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/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/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/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/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5400" b="1" i="1" dirty="0" smtClean="0">
                <a:solidFill>
                  <a:schemeClr val="bg1"/>
                </a:solidFill>
              </a:rPr>
              <a:t>Выбор интернет – браузера. </a:t>
            </a:r>
            <a:br>
              <a:rPr lang="ru-RU" sz="5400" b="1" i="1" dirty="0" smtClean="0">
                <a:solidFill>
                  <a:schemeClr val="bg1"/>
                </a:solidFill>
              </a:rPr>
            </a:br>
            <a:r>
              <a:rPr lang="ru-RU" sz="5400" b="1" i="1" dirty="0" smtClean="0">
                <a:solidFill>
                  <a:schemeClr val="bg1"/>
                </a:solidFill>
              </a:rPr>
              <a:t>Лучше </a:t>
            </a:r>
            <a:r>
              <a:rPr lang="ru-RU" sz="5400" b="1" i="1" dirty="0" err="1" smtClean="0">
                <a:solidFill>
                  <a:schemeClr val="bg1"/>
                </a:solidFill>
              </a:rPr>
              <a:t>Mozilla</a:t>
            </a:r>
            <a:r>
              <a:rPr lang="ru-RU" sz="5400" b="1" i="1" dirty="0" smtClean="0">
                <a:solidFill>
                  <a:schemeClr val="bg1"/>
                </a:solidFill>
              </a:rPr>
              <a:t> </a:t>
            </a:r>
            <a:r>
              <a:rPr lang="ru-RU" sz="5400" b="1" i="1" dirty="0" err="1" smtClean="0">
                <a:solidFill>
                  <a:schemeClr val="bg1"/>
                </a:solidFill>
              </a:rPr>
              <a:t>Firefox</a:t>
            </a:r>
            <a:r>
              <a:rPr lang="ru-RU" sz="5400" b="1" i="1" dirty="0" smtClean="0">
                <a:solidFill>
                  <a:schemeClr val="bg1"/>
                </a:solidFill>
              </a:rPr>
              <a:t> и </a:t>
            </a:r>
            <a:r>
              <a:rPr lang="ru-RU" sz="5400" b="1" i="1" dirty="0" err="1" smtClean="0">
                <a:solidFill>
                  <a:schemeClr val="bg1"/>
                </a:solidFill>
              </a:rPr>
              <a:t>Opera</a:t>
            </a:r>
            <a:r>
              <a:rPr lang="ru-RU" sz="5400" b="1" i="1" dirty="0" smtClean="0">
                <a:solidFill>
                  <a:schemeClr val="bg1"/>
                </a:solidFill>
              </a:rPr>
              <a:t>. Они оба хорошо работают с сайтом.</a:t>
            </a:r>
            <a:r>
              <a:rPr lang="ru-RU" sz="9600" dirty="0" smtClean="0"/>
              <a:t/>
            </a:r>
            <a:br>
              <a:rPr lang="ru-RU" sz="9600" dirty="0" smtClean="0"/>
            </a:br>
            <a:endParaRPr lang="ru-RU" sz="54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908720"/>
            <a:ext cx="9144000" cy="1143000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0070C0"/>
                </a:solidFill>
                <a:latin typeface="Arial Black" pitchFamily="34" charset="0"/>
              </a:rPr>
              <a:t> </a:t>
            </a:r>
            <a:endParaRPr lang="ru-RU" sz="6000" b="1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0" y="-5666628"/>
            <a:ext cx="10116617" cy="1149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5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5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5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b="1" i="1" dirty="0" smtClean="0"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b="1" i="1" dirty="0" smtClean="0"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903070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b="1" i="1" dirty="0" smtClean="0">
              <a:solidFill>
                <a:srgbClr val="903070"/>
              </a:solidFill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1" u="none" strike="noStrike" cap="none" normalizeH="0" baseline="0" dirty="0" smtClean="0">
              <a:ln>
                <a:noFill/>
              </a:ln>
              <a:solidFill>
                <a:srgbClr val="903070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600" b="1" i="1" dirty="0" smtClean="0">
              <a:solidFill>
                <a:srgbClr val="903070"/>
              </a:solidFill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1" u="none" strike="noStrike" cap="none" normalizeH="0" baseline="0" dirty="0" smtClean="0">
              <a:ln>
                <a:noFill/>
              </a:ln>
              <a:solidFill>
                <a:srgbClr val="903070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903070"/>
                </a:solidFill>
                <a:effectLst/>
                <a:ea typeface="Times New Roman" pitchFamily="18" charset="0"/>
                <a:cs typeface="Arial" pitchFamily="34" charset="0"/>
              </a:rPr>
              <a:t>Интерфейс сайта примерно понятен.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903070"/>
                </a:solidFill>
                <a:effectLst/>
                <a:ea typeface="Times New Roman" pitchFamily="18" charset="0"/>
                <a:cs typeface="Arial" pitchFamily="34" charset="0"/>
              </a:rPr>
              <a:t>Если вы хотя бы один раз отправляли электронное письмо, то у </a:t>
            </a:r>
            <a:r>
              <a:rPr lang="ru-RU" sz="4000" b="1" i="1" dirty="0" smtClean="0">
                <a:solidFill>
                  <a:srgbClr val="903070"/>
                </a:solidFill>
                <a:ea typeface="Times New Roman" pitchFamily="18" charset="0"/>
                <a:cs typeface="Arial" pitchFamily="34" charset="0"/>
              </a:rPr>
              <a:t>В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903070"/>
                </a:solidFill>
                <a:effectLst/>
                <a:ea typeface="Times New Roman" pitchFamily="18" charset="0"/>
                <a:cs typeface="Arial" pitchFamily="34" charset="0"/>
              </a:rPr>
              <a:t>ас не будет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903070"/>
                </a:solidFill>
                <a:effectLst/>
                <a:ea typeface="Times New Roman" pitchFamily="18" charset="0"/>
                <a:cs typeface="Arial" pitchFamily="34" charset="0"/>
              </a:rPr>
              <a:t>никаких проблем. Смело пробуйте и </a:t>
            </a:r>
            <a:endParaRPr kumimoji="0" lang="ru-RU" sz="4000" b="1" i="1" u="none" strike="noStrike" cap="none" normalizeH="0" baseline="0" dirty="0" smtClean="0">
              <a:ln>
                <a:noFill/>
              </a:ln>
              <a:solidFill>
                <a:srgbClr val="90307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i="1" dirty="0" smtClean="0">
                <a:solidFill>
                  <a:srgbClr val="903070"/>
                </a:solidFill>
                <a:ea typeface="Times New Roman" pitchFamily="18" charset="0"/>
                <a:cs typeface="Arial" pitchFamily="34" charset="0"/>
              </a:rPr>
              <a:t>э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903070"/>
                </a:solidFill>
                <a:effectLst/>
                <a:ea typeface="Times New Roman" pitchFamily="18" charset="0"/>
                <a:cs typeface="Arial" pitchFamily="34" charset="0"/>
              </a:rPr>
              <a:t>кспериментируйте!</a:t>
            </a:r>
            <a:r>
              <a:rPr kumimoji="0" lang="ru-RU" sz="4000" b="1" i="1" u="none" strike="noStrike" cap="none" normalizeH="0" dirty="0" smtClean="0">
                <a:ln>
                  <a:noFill/>
                </a:ln>
                <a:solidFill>
                  <a:srgbClr val="90307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Arial" pitchFamily="34" charset="0"/>
              </a:rPr>
              <a:t>Главное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903070"/>
                </a:solidFill>
                <a:effectLst/>
                <a:ea typeface="Times New Roman" pitchFamily="18" charset="0"/>
                <a:cs typeface="Arial" pitchFamily="34" charset="0"/>
              </a:rPr>
              <a:t>, начать заполнять портфолио. Если вы внесли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903070"/>
                </a:solidFill>
                <a:effectLst/>
                <a:ea typeface="Times New Roman" pitchFamily="18" charset="0"/>
                <a:cs typeface="Arial" pitchFamily="34" charset="0"/>
              </a:rPr>
              <a:t>не ту запись или прикрепили не </a:t>
            </a:r>
            <a:endParaRPr kumimoji="0" lang="ru-RU" sz="4000" b="1" i="1" u="none" strike="noStrike" cap="none" normalizeH="0" baseline="0" dirty="0" smtClean="0">
              <a:ln>
                <a:noFill/>
              </a:ln>
              <a:solidFill>
                <a:srgbClr val="90307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903070"/>
                </a:solidFill>
                <a:effectLst/>
                <a:ea typeface="Times New Roman" pitchFamily="18" charset="0"/>
                <a:cs typeface="Arial" pitchFamily="34" charset="0"/>
              </a:rPr>
              <a:t>тот файл, то предусмотрена кнопка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903070"/>
                </a:solidFill>
                <a:effectLst/>
                <a:ea typeface="Times New Roman" pitchFamily="18" charset="0"/>
                <a:cs typeface="Arial" pitchFamily="34" charset="0"/>
              </a:rPr>
              <a:t>удалить. </a:t>
            </a:r>
            <a:endParaRPr kumimoji="0" lang="ru-RU" sz="4000" b="1" i="1" u="none" strike="noStrike" cap="none" normalizeH="0" baseline="0" dirty="0" smtClean="0">
              <a:ln>
                <a:noFill/>
              </a:ln>
              <a:solidFill>
                <a:srgbClr val="903070"/>
              </a:solidFill>
              <a:effectLst/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96952"/>
            <a:ext cx="5508104" cy="1143000"/>
          </a:xfrm>
        </p:spPr>
        <p:txBody>
          <a:bodyPr>
            <a:noAutofit/>
          </a:bodyPr>
          <a:lstStyle/>
          <a:p>
            <a:pPr algn="l"/>
            <a:r>
              <a:rPr lang="ru-RU" b="1" i="1" dirty="0" smtClean="0">
                <a:latin typeface="+mn-lt"/>
              </a:rPr>
              <a:t>Уважаемые коллеги! Заполнение портфолио – очень кропотливый труд; дело не двух дней -  может занять от нескольких недель до нескольких месяцев.</a:t>
            </a:r>
            <a:endParaRPr lang="ru-RU" b="1" i="1" dirty="0">
              <a:latin typeface="+mn-lt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82" name="Picture 30" descr="http://jpg-lyubov.ru/_ph/143/2/684835465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09096" cy="6858000"/>
          </a:xfrm>
          <a:prstGeom prst="rect">
            <a:avLst/>
          </a:prstGeom>
          <a:noFill/>
        </p:spPr>
      </p:pic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95536" y="692696"/>
            <a:ext cx="8604448" cy="5247456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Arial Black" pitchFamily="34" charset="0"/>
              </a:rPr>
              <a:t>Благодарю за внимание! </a:t>
            </a:r>
            <a:br>
              <a:rPr lang="ru-RU" sz="60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6000" b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sz="60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6000" b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sz="60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6000" b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sz="6000" b="1" dirty="0" smtClean="0">
                <a:solidFill>
                  <a:srgbClr val="FF0000"/>
                </a:solidFill>
                <a:latin typeface="Arial Black" pitchFamily="34" charset="0"/>
              </a:rPr>
            </a:br>
            <a:endParaRPr lang="ru-RU" sz="3600" b="1" dirty="0">
              <a:solidFill>
                <a:srgbClr val="FF0066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www.proshkolu.ru/content/media/pic/std/1000000/415000/414558-6d4085a0ef373382.gif"/>
          <p:cNvPicPr>
            <a:picLocks noChangeAspect="1" noChangeArrowheads="1" noCrop="1"/>
          </p:cNvPicPr>
          <p:nvPr/>
        </p:nvPicPr>
        <p:blipFill>
          <a:blip r:embed="rId2" cstate="email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4644008" cy="3429000"/>
          </a:xfrm>
          <a:prstGeom prst="rect">
            <a:avLst/>
          </a:prstGeom>
          <a:noFill/>
        </p:spPr>
      </p:pic>
      <p:pic>
        <p:nvPicPr>
          <p:cNvPr id="4" name="Picture 2" descr="http://www.proshkolu.ru/content/media/pic/std/1000000/415000/414558-6d4085a0ef373382.gif"/>
          <p:cNvPicPr>
            <a:picLocks noChangeAspect="1" noChangeArrowheads="1" noCrop="1"/>
          </p:cNvPicPr>
          <p:nvPr/>
        </p:nvPicPr>
        <p:blipFill>
          <a:blip r:embed="rId2" cstate="email">
            <a:lum bright="40000"/>
          </a:blip>
          <a:srcRect/>
          <a:stretch>
            <a:fillRect/>
          </a:stretch>
        </p:blipFill>
        <p:spPr bwMode="auto">
          <a:xfrm>
            <a:off x="0" y="3429000"/>
            <a:ext cx="4644008" cy="3429000"/>
          </a:xfrm>
          <a:prstGeom prst="rect">
            <a:avLst/>
          </a:prstGeom>
          <a:noFill/>
        </p:spPr>
      </p:pic>
      <p:pic>
        <p:nvPicPr>
          <p:cNvPr id="5" name="Picture 2" descr="http://www.proshkolu.ru/content/media/pic/std/1000000/415000/414558-6d4085a0ef373382.gif"/>
          <p:cNvPicPr>
            <a:picLocks noChangeAspect="1" noChangeArrowheads="1" noCrop="1"/>
          </p:cNvPicPr>
          <p:nvPr/>
        </p:nvPicPr>
        <p:blipFill>
          <a:blip r:embed="rId2" cstate="email">
            <a:lum bright="40000"/>
          </a:blip>
          <a:srcRect/>
          <a:stretch>
            <a:fillRect/>
          </a:stretch>
        </p:blipFill>
        <p:spPr bwMode="auto">
          <a:xfrm>
            <a:off x="4644008" y="3429000"/>
            <a:ext cx="4499992" cy="3429000"/>
          </a:xfrm>
          <a:prstGeom prst="rect">
            <a:avLst/>
          </a:prstGeom>
          <a:noFill/>
        </p:spPr>
      </p:pic>
      <p:pic>
        <p:nvPicPr>
          <p:cNvPr id="6" name="Picture 2" descr="http://www.proshkolu.ru/content/media/pic/std/1000000/415000/414558-6d4085a0ef373382.gif"/>
          <p:cNvPicPr>
            <a:picLocks noChangeAspect="1" noChangeArrowheads="1" noCrop="1"/>
          </p:cNvPicPr>
          <p:nvPr/>
        </p:nvPicPr>
        <p:blipFill>
          <a:blip r:embed="rId2" cstate="email">
            <a:lum bright="40000"/>
          </a:blip>
          <a:srcRect/>
          <a:stretch>
            <a:fillRect/>
          </a:stretch>
        </p:blipFill>
        <p:spPr bwMode="auto">
          <a:xfrm>
            <a:off x="4572000" y="0"/>
            <a:ext cx="4572000" cy="342900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79512" y="2492896"/>
            <a:ext cx="8784976" cy="1143000"/>
          </a:xfrm>
        </p:spPr>
        <p:txBody>
          <a:bodyPr>
            <a:noAutofit/>
          </a:bodyPr>
          <a:lstStyle/>
          <a:p>
            <a:pPr lvl="0"/>
            <a:r>
              <a:rPr lang="ru-RU" sz="4800" b="1" i="1" dirty="0" smtClean="0">
                <a:solidFill>
                  <a:srgbClr val="00B050"/>
                </a:solidFill>
                <a:cs typeface="Angsana New" pitchFamily="18" charset="-34"/>
              </a:rPr>
              <a:t>Портфолио - досье</a:t>
            </a:r>
            <a:r>
              <a:rPr lang="ru-RU" sz="4000" i="1" dirty="0" smtClean="0">
                <a:solidFill>
                  <a:srgbClr val="00B050"/>
                </a:solidFill>
                <a:cs typeface="Angsana New" pitchFamily="18" charset="-34"/>
              </a:rPr>
              <a:t>,</a:t>
            </a:r>
            <a:r>
              <a:rPr lang="ru-RU" sz="4000" i="1" dirty="0" smtClean="0">
                <a:cs typeface="Angsana New" pitchFamily="18" charset="-34"/>
              </a:rPr>
              <a:t/>
            </a:r>
            <a:br>
              <a:rPr lang="ru-RU" sz="4000" i="1" dirty="0" smtClean="0">
                <a:cs typeface="Angsana New" pitchFamily="18" charset="-34"/>
              </a:rPr>
            </a:br>
            <a:r>
              <a:rPr lang="ru-RU" i="1" dirty="0" smtClean="0">
                <a:cs typeface="Angsana New" pitchFamily="18" charset="-34"/>
              </a:rPr>
              <a:t> </a:t>
            </a:r>
            <a:r>
              <a:rPr lang="ru-RU" b="1" i="1" dirty="0" smtClean="0">
                <a:solidFill>
                  <a:srgbClr val="92D050"/>
                </a:solidFill>
                <a:cs typeface="Angsana New" pitchFamily="18" charset="-34"/>
              </a:rPr>
              <a:t>т.е. собрание документов, образцов работ, фотографий, </a:t>
            </a:r>
            <a:br>
              <a:rPr lang="ru-RU" b="1" i="1" dirty="0" smtClean="0">
                <a:solidFill>
                  <a:srgbClr val="92D050"/>
                </a:solidFill>
                <a:cs typeface="Angsana New" pitchFamily="18" charset="-34"/>
              </a:rPr>
            </a:br>
            <a:r>
              <a:rPr lang="ru-RU" b="1" i="1" dirty="0" smtClean="0">
                <a:solidFill>
                  <a:srgbClr val="92D050"/>
                </a:solidFill>
                <a:cs typeface="Angsana New" pitchFamily="18" charset="-34"/>
              </a:rPr>
              <a:t>дающих представление о возможностях, </a:t>
            </a:r>
            <a:br>
              <a:rPr lang="ru-RU" b="1" i="1" dirty="0" smtClean="0">
                <a:solidFill>
                  <a:srgbClr val="92D050"/>
                </a:solidFill>
                <a:cs typeface="Angsana New" pitchFamily="18" charset="-34"/>
              </a:rPr>
            </a:br>
            <a:r>
              <a:rPr lang="ru-RU" b="1" i="1" dirty="0" smtClean="0">
                <a:solidFill>
                  <a:srgbClr val="92D050"/>
                </a:solidFill>
                <a:cs typeface="Angsana New" pitchFamily="18" charset="-34"/>
              </a:rPr>
              <a:t>услугах воспитателя </a:t>
            </a:r>
            <a:br>
              <a:rPr lang="ru-RU" b="1" i="1" dirty="0" smtClean="0">
                <a:solidFill>
                  <a:srgbClr val="92D050"/>
                </a:solidFill>
                <a:cs typeface="Angsana New" pitchFamily="18" charset="-34"/>
              </a:rPr>
            </a:br>
            <a:r>
              <a:rPr lang="ru-RU" b="1" i="1" dirty="0" smtClean="0">
                <a:solidFill>
                  <a:srgbClr val="92D050"/>
                </a:solidFill>
                <a:cs typeface="Angsana New" pitchFamily="18" charset="-34"/>
              </a:rPr>
              <a:t>или специалиста.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16388" name="Picture 4" descr="цветочки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779912" y="5772150"/>
            <a:ext cx="1143000" cy="1085850"/>
          </a:xfrm>
          <a:prstGeom prst="rect">
            <a:avLst/>
          </a:prstGeom>
          <a:noFill/>
        </p:spPr>
      </p:pic>
      <p:pic>
        <p:nvPicPr>
          <p:cNvPr id="16390" name="Picture 6" descr="цветочки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2780928"/>
            <a:ext cx="1143000" cy="1085850"/>
          </a:xfrm>
          <a:prstGeom prst="rect">
            <a:avLst/>
          </a:prstGeom>
          <a:noFill/>
        </p:spPr>
      </p:pic>
      <p:pic>
        <p:nvPicPr>
          <p:cNvPr id="16392" name="Picture 8" descr="цветочки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596336" y="5772150"/>
            <a:ext cx="1143000" cy="1085850"/>
          </a:xfrm>
          <a:prstGeom prst="rect">
            <a:avLst/>
          </a:prstGeom>
          <a:noFill/>
        </p:spPr>
      </p:pic>
      <p:pic>
        <p:nvPicPr>
          <p:cNvPr id="16394" name="Picture 10" descr="цветочки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7544" y="5772150"/>
            <a:ext cx="1143000" cy="1085850"/>
          </a:xfrm>
          <a:prstGeom prst="rect">
            <a:avLst/>
          </a:prstGeom>
          <a:noFill/>
        </p:spPr>
      </p:pic>
      <p:pic>
        <p:nvPicPr>
          <p:cNvPr id="16396" name="Picture 12" descr="цветочки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001000" y="476672"/>
            <a:ext cx="1143000" cy="1085850"/>
          </a:xfrm>
          <a:prstGeom prst="rect">
            <a:avLst/>
          </a:prstGeom>
          <a:noFill/>
        </p:spPr>
      </p:pic>
      <p:pic>
        <p:nvPicPr>
          <p:cNvPr id="16398" name="Picture 14" descr="цветочки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260648"/>
            <a:ext cx="1143000" cy="1085850"/>
          </a:xfrm>
          <a:prstGeom prst="rect">
            <a:avLst/>
          </a:prstGeom>
          <a:noFill/>
        </p:spPr>
      </p:pic>
      <p:pic>
        <p:nvPicPr>
          <p:cNvPr id="16400" name="Picture 16" descr="цветочки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001000" y="2564904"/>
            <a:ext cx="1143000" cy="10858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img1.liveinternet.ru/images/attach/c/3/77/227/77227361_Skazochmir_15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" y="0"/>
            <a:ext cx="9152735" cy="6858001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2492896"/>
            <a:ext cx="8784976" cy="1143000"/>
          </a:xfrm>
        </p:spPr>
        <p:txBody>
          <a:bodyPr>
            <a:noAutofit/>
          </a:bodyPr>
          <a:lstStyle/>
          <a:p>
            <a:pPr marL="914400" lvl="0" indent="-914400"/>
            <a:r>
              <a:rPr lang="ru-RU" sz="4800" b="1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4800" b="1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4800" b="1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4800" b="1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Для чего это нам нужно?</a:t>
            </a:r>
            <a:r>
              <a:rPr lang="ru-RU" sz="4800" b="1" dirty="0" smtClean="0">
                <a:solidFill>
                  <a:srgbClr val="FFFF00"/>
                </a:solidFill>
                <a:latin typeface="Arial Black" pitchFamily="34" charset="0"/>
              </a:rPr>
              <a:t/>
            </a:r>
            <a:br>
              <a:rPr lang="ru-RU" sz="4800" b="1" dirty="0" smtClean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sz="3600" b="1" dirty="0" smtClean="0"/>
              <a:t>- реально представить результаты своего труда;</a:t>
            </a:r>
            <a:br>
              <a:rPr lang="ru-RU" sz="3600" b="1" dirty="0" smtClean="0"/>
            </a:br>
            <a:r>
              <a:rPr lang="ru-RU" sz="3600" b="1" dirty="0" smtClean="0"/>
              <a:t>- увидеть свои резервы;</a:t>
            </a:r>
            <a:br>
              <a:rPr lang="ru-RU" sz="3600" b="1" dirty="0" smtClean="0"/>
            </a:br>
            <a:r>
              <a:rPr lang="ru-RU" sz="3600" b="1" dirty="0" smtClean="0"/>
              <a:t>- иметь стимул к самосовершенствованию;</a:t>
            </a:r>
            <a:br>
              <a:rPr lang="ru-RU" sz="3600" b="1" dirty="0" smtClean="0"/>
            </a:br>
            <a:r>
              <a:rPr lang="ru-RU" sz="3600" b="1" dirty="0" smtClean="0"/>
              <a:t>- осуществлять непрерывную диагностику результатов своего труда(мониторинг);</a:t>
            </a:r>
            <a:br>
              <a:rPr lang="ru-RU" sz="3600" b="1" dirty="0" smtClean="0"/>
            </a:br>
            <a:r>
              <a:rPr lang="ru-RU" sz="3600" b="1" dirty="0" smtClean="0"/>
              <a:t>- поддерживать и стимулировать свою мотивацию к саморазвитию.</a:t>
            </a:r>
            <a:br>
              <a:rPr lang="ru-RU" sz="3600" b="1" dirty="0" smtClean="0"/>
            </a:br>
            <a:endParaRPr lang="ru-RU" sz="3600" b="1" dirty="0">
              <a:latin typeface="Arial Black" pitchFamily="34" charset="0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img1.liveinternet.ru/images/attach/b/3/17/662/17662312_9286756_serdceroz8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4572000" cy="3491880"/>
          </a:xfrm>
          <a:prstGeom prst="rect">
            <a:avLst/>
          </a:prstGeom>
          <a:noFill/>
        </p:spPr>
      </p:pic>
      <p:pic>
        <p:nvPicPr>
          <p:cNvPr id="4" name="Picture 2" descr="http://img1.liveinternet.ru/images/attach/b/3/17/662/17662312_9286756_serdceroz8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0" y="0"/>
            <a:ext cx="4572000" cy="3491880"/>
          </a:xfrm>
          <a:prstGeom prst="rect">
            <a:avLst/>
          </a:prstGeom>
          <a:noFill/>
        </p:spPr>
      </p:pic>
      <p:pic>
        <p:nvPicPr>
          <p:cNvPr id="5" name="Picture 2" descr="http://img1.liveinternet.ru/images/attach/b/3/17/662/17662312_9286756_serdceroz8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0" y="3366120"/>
            <a:ext cx="4572000" cy="3491880"/>
          </a:xfrm>
          <a:prstGeom prst="rect">
            <a:avLst/>
          </a:prstGeom>
          <a:noFill/>
        </p:spPr>
      </p:pic>
      <p:pic>
        <p:nvPicPr>
          <p:cNvPr id="6" name="Picture 2" descr="http://img1.liveinternet.ru/images/attach/b/3/17/662/17662312_9286756_serdceroz8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3366120"/>
            <a:ext cx="4572000" cy="349188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51520" y="980728"/>
            <a:ext cx="8892480" cy="4032448"/>
          </a:xfrm>
        </p:spPr>
        <p:txBody>
          <a:bodyPr>
            <a:noAutofit/>
          </a:bodyPr>
          <a:lstStyle/>
          <a:p>
            <a:r>
              <a:rPr lang="ru-RU" sz="6000" b="1" i="1" dirty="0" smtClean="0">
                <a:solidFill>
                  <a:schemeClr val="accent3"/>
                </a:solidFill>
              </a:rPr>
              <a:t>Основной смысл заполнения портфолио – “показать всё, на что ты способен”.</a:t>
            </a:r>
            <a:r>
              <a:rPr lang="ru-RU" sz="6000" dirty="0" smtClean="0"/>
              <a:t/>
            </a:r>
            <a:br>
              <a:rPr lang="ru-RU" sz="6000" dirty="0" smtClean="0"/>
            </a:br>
            <a:endParaRPr lang="ru-RU" sz="6000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18438" name="Picture 6" descr="блестяшки цветочки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804248" y="4429125"/>
            <a:ext cx="2009775" cy="2428875"/>
          </a:xfrm>
          <a:prstGeom prst="rect">
            <a:avLst/>
          </a:prstGeom>
          <a:noFill/>
        </p:spPr>
      </p:pic>
      <p:pic>
        <p:nvPicPr>
          <p:cNvPr id="18440" name="Picture 8" descr="http://dl9.glitter-graphics.net/pub/619/619589ga2upyu3st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4124559"/>
            <a:ext cx="2267744" cy="273344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www.mms.mts.ru/datas1/000/001/256/1256626_thumb.gif"/>
          <p:cNvPicPr>
            <a:picLocks noChangeAspect="1" noChangeArrowheads="1" noCrop="1"/>
          </p:cNvPicPr>
          <p:nvPr/>
        </p:nvPicPr>
        <p:blipFill>
          <a:blip r:embed="rId2" cstate="email">
            <a:lum bright="-20000" contrast="40000"/>
          </a:blip>
          <a:srcRect/>
          <a:stretch>
            <a:fillRect/>
          </a:stretch>
        </p:blipFill>
        <p:spPr bwMode="auto">
          <a:xfrm>
            <a:off x="0" y="-1"/>
            <a:ext cx="9144000" cy="6864087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51520" y="2636912"/>
            <a:ext cx="8517632" cy="1143000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6000" b="1" dirty="0" smtClean="0">
                <a:solidFill>
                  <a:srgbClr val="002060"/>
                </a:solidFill>
                <a:latin typeface="Arial Black" pitchFamily="34" charset="0"/>
              </a:rPr>
            </a:br>
            <a:endParaRPr lang="ru-RU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25604" name="Picture 4" descr="http://www.yoursmileys.ru/gsmile/candy/g0710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14555514">
            <a:off x="185947" y="2105864"/>
            <a:ext cx="1019175" cy="1009650"/>
          </a:xfrm>
          <a:prstGeom prst="rect">
            <a:avLst/>
          </a:prstGeom>
          <a:noFill/>
        </p:spPr>
      </p:pic>
      <p:pic>
        <p:nvPicPr>
          <p:cNvPr id="25606" name="Picture 6" descr="http://www.yoursmileys.ru/gsmile/candy/g0710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1118561">
            <a:off x="7874990" y="5437618"/>
            <a:ext cx="1019175" cy="1009650"/>
          </a:xfrm>
          <a:prstGeom prst="rect">
            <a:avLst/>
          </a:prstGeom>
          <a:noFill/>
        </p:spPr>
      </p:pic>
      <p:pic>
        <p:nvPicPr>
          <p:cNvPr id="25608" name="Picture 8" descr="http://www.yoursmileys.ru/gsmile/candy/g0710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18894174">
            <a:off x="7917122" y="113086"/>
            <a:ext cx="1019175" cy="1009650"/>
          </a:xfrm>
          <a:prstGeom prst="rect">
            <a:avLst/>
          </a:prstGeom>
          <a:noFill/>
        </p:spPr>
      </p:pic>
      <p:pic>
        <p:nvPicPr>
          <p:cNvPr id="25610" name="Picture 10" descr="http://www.yoursmileys.ru/gsmile/candy/g0710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2849279">
            <a:off x="2906681" y="400583"/>
            <a:ext cx="1019175" cy="100965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619672" y="3501008"/>
            <a:ext cx="612068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600" dirty="0" smtClean="0">
                <a:solidFill>
                  <a:schemeClr val="bg1"/>
                </a:solidFill>
              </a:rPr>
              <a:t>portfolio-edu.ru</a:t>
            </a:r>
            <a:endParaRPr lang="ru-RU" sz="6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http://eren11.narod.ru/photo06.jpg"/>
          <p:cNvPicPr>
            <a:picLocks noChangeAspect="1" noChangeArrowheads="1"/>
          </p:cNvPicPr>
          <p:nvPr/>
        </p:nvPicPr>
        <p:blipFill>
          <a:blip r:embed="rId2" cstate="email">
            <a:lum bright="-30000" contras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191683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-3018439"/>
            <a:ext cx="9179116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Основная цель портфолио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–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проанализировать и представить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значимые профессиональные результаты,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достигнутые педагогом в разнообразных видах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воспитательной,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творческой, самообразовательной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деятельности.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http://eren11.narod.ru/photo06.jpg"/>
          <p:cNvPicPr>
            <a:picLocks noChangeAspect="1" noChangeArrowheads="1"/>
          </p:cNvPicPr>
          <p:nvPr/>
        </p:nvPicPr>
        <p:blipFill>
          <a:blip r:embed="rId2" cstate="email">
            <a:lum bright="-30000" contras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191683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48753" y="-1975187"/>
            <a:ext cx="9095247" cy="7848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3200" b="1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3200" b="1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Обязательная часть: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32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личная карточка (основные сведения о педагоге);</a:t>
            </a:r>
            <a:endParaRPr lang="ru-RU" sz="3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32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копия диплома (других документов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об образовании);</a:t>
            </a:r>
            <a:endParaRPr lang="ru-RU" sz="3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32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копия аттестационного листа</a:t>
            </a:r>
            <a:endParaRPr lang="ru-RU" sz="3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32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копия документа о повышении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квалификации (курсы);</a:t>
            </a:r>
            <a:endParaRPr lang="ru-RU" sz="3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32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копии наградных документов;</a:t>
            </a:r>
            <a:endParaRPr lang="ru-RU" sz="3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32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цветное сканирование, чтобы была цветная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32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печать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diza-74.ucoz.ru/_nw/7/17377727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836712" y="-4851920"/>
            <a:ext cx="12025336" cy="11205864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-180528" y="4221088"/>
            <a:ext cx="9324528" cy="2151112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-387423"/>
            <a:ext cx="595840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4000" b="1" i="1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 спокойной обстановке изучайте каждый конспект занятия, отзыв или презентацию, даже если уверены, что всё верно!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</TotalTime>
  <Words>398</Words>
  <Application>Microsoft Office PowerPoint</Application>
  <PresentationFormat>Экран (4:3)</PresentationFormat>
  <Paragraphs>134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Портфолио педагог дополнительного образования МБУДО «ДДЮТ» Черепахина М.И</vt:lpstr>
      <vt:lpstr>Слайд 2</vt:lpstr>
      <vt:lpstr>Портфолио - досье,  т.е. собрание документов, образцов работ, фотографий,  дающих представление о возможностях,  услугах воспитателя  или специалиста. </vt:lpstr>
      <vt:lpstr>  Для чего это нам нужно? - реально представить результаты своего труда; - увидеть свои резервы; - иметь стимул к самосовершенствованию; - осуществлять непрерывную диагностику результатов своего труда(мониторинг); - поддерживать и стимулировать свою мотивацию к саморазвитию. </vt:lpstr>
      <vt:lpstr>Основной смысл заполнения портфолио – “показать всё, на что ты способен”. </vt:lpstr>
      <vt:lpstr> </vt:lpstr>
      <vt:lpstr> </vt:lpstr>
      <vt:lpstr> </vt:lpstr>
      <vt:lpstr> </vt:lpstr>
      <vt:lpstr>  Каждый   конспект – выступление  должен подтверждаться  справкой-подтверждением,  с печатью учреждения. </vt:lpstr>
      <vt:lpstr>Обязательно каждый материал – конспект, отзыв, выступление, отчёт должны датироваться.</vt:lpstr>
      <vt:lpstr> </vt:lpstr>
      <vt:lpstr> </vt:lpstr>
      <vt:lpstr>Слайд 14</vt:lpstr>
      <vt:lpstr> </vt:lpstr>
      <vt:lpstr> </vt:lpstr>
      <vt:lpstr>Фотографируйте все экскурсии, открытые мероприятия, желательно просить у присутствующих отзыв.</vt:lpstr>
      <vt:lpstr>Слайд 18</vt:lpstr>
      <vt:lpstr>   Не нужно скромничать при демонстрации авторских конспектов, разработок – за это ставится больше баллов в оценке.</vt:lpstr>
      <vt:lpstr>Не нужно прикладывать во взаимодействие с родителями много однообразного материала, достаточно показать всё разнообразие работы, в том числе стенды, ведение сайта, личную переписку с консультацией родителям или домашним заданием.</vt:lpstr>
      <vt:lpstr>Не прикладывайте ни одного сертификата с  мероприятия, где сами не присутствовали - поднимают лист регистрировавшихся (например конференции) и сразу отказывают в проверке  портфолио.</vt:lpstr>
      <vt:lpstr>  Отнеситесь критично к самооценке. Проверьте, достаточно ли Вы доказали высокую оценку своей работы, ведь эксперт лично Вас не знает и не знаком с Вашей работой.</vt:lpstr>
      <vt:lpstr>   Прежде чем отправлять материал на конкурс, проверяйте, кто организатор конкурса.  Эксперт при проверке не засчитывает конкурсы от какого –либо частного ИП, а они платные.  Не берите кота в мешке. Участвуйте в конкурсах при педуниверситетах и педколледжах.</vt:lpstr>
      <vt:lpstr>                 Оптимизируйте материалы.  Ваша работа пойдет быстрее, если все ваши  документы будут меньше «весить». В сканированных копиях обрежьте края, «сожмите» их - это  специальная функция для обработки изображений. Проследите, чтобы презентации были  «легкими» и «сжатыми».         </vt:lpstr>
      <vt:lpstr>            Выбор интернет – браузера.  Лучше Mozilla Firefox и Opera. Они оба хорошо работают с сайтом. </vt:lpstr>
      <vt:lpstr> </vt:lpstr>
      <vt:lpstr>Уважаемые коллеги! Заполнение портфолио – очень кропотливый труд; дело не двух дней -  может занять от нескольких недель до нескольких месяцев.</vt:lpstr>
      <vt:lpstr>Благодарю за внимание!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и обогащение словаря ребёнка</dc:title>
  <dc:creator>Светлана</dc:creator>
  <cp:lastModifiedBy>денис</cp:lastModifiedBy>
  <cp:revision>68</cp:revision>
  <dcterms:created xsi:type="dcterms:W3CDTF">2012-12-26T11:44:37Z</dcterms:created>
  <dcterms:modified xsi:type="dcterms:W3CDTF">2016-11-13T15:08:18Z</dcterms:modified>
</cp:coreProperties>
</file>