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3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0CC4"/>
    <a:srgbClr val="9C1AA6"/>
    <a:srgbClr val="1535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00D9-A60F-4E5F-B13A-A6372242428B}" type="datetimeFigureOut">
              <a:rPr lang="ru-RU" smtClean="0"/>
              <a:pPr/>
              <a:t>31.10.2016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55271B-D307-4563-864A-FA64C13D81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00D9-A60F-4E5F-B13A-A6372242428B}" type="datetimeFigureOut">
              <a:rPr lang="ru-RU" smtClean="0"/>
              <a:pPr/>
              <a:t>31.10.2016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271B-D307-4563-864A-FA64C13D81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00D9-A60F-4E5F-B13A-A6372242428B}" type="datetimeFigureOut">
              <a:rPr lang="ru-RU" smtClean="0"/>
              <a:pPr/>
              <a:t>31.10.2016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271B-D307-4563-864A-FA64C13D81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00D9-A60F-4E5F-B13A-A6372242428B}" type="datetimeFigureOut">
              <a:rPr lang="ru-RU" smtClean="0"/>
              <a:pPr/>
              <a:t>31.10.2016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55271B-D307-4563-864A-FA64C13D81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00D9-A60F-4E5F-B13A-A6372242428B}" type="datetimeFigureOut">
              <a:rPr lang="ru-RU" smtClean="0"/>
              <a:pPr/>
              <a:t>31.10.2016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271B-D307-4563-864A-FA64C13D81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00D9-A60F-4E5F-B13A-A6372242428B}" type="datetimeFigureOut">
              <a:rPr lang="ru-RU" smtClean="0"/>
              <a:pPr/>
              <a:t>31.10.2016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271B-D307-4563-864A-FA64C13D81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00D9-A60F-4E5F-B13A-A6372242428B}" type="datetimeFigureOut">
              <a:rPr lang="ru-RU" smtClean="0"/>
              <a:pPr/>
              <a:t>31.10.2016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455271B-D307-4563-864A-FA64C13D81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00D9-A60F-4E5F-B13A-A6372242428B}" type="datetimeFigureOut">
              <a:rPr lang="ru-RU" smtClean="0"/>
              <a:pPr/>
              <a:t>31.10.2016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271B-D307-4563-864A-FA64C13D81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00D9-A60F-4E5F-B13A-A6372242428B}" type="datetimeFigureOut">
              <a:rPr lang="ru-RU" smtClean="0"/>
              <a:pPr/>
              <a:t>31.10.2016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271B-D307-4563-864A-FA64C13D81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00D9-A60F-4E5F-B13A-A6372242428B}" type="datetimeFigureOut">
              <a:rPr lang="ru-RU" smtClean="0"/>
              <a:pPr/>
              <a:t>31.10.2016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271B-D307-4563-864A-FA64C13D81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00D9-A60F-4E5F-B13A-A6372242428B}" type="datetimeFigureOut">
              <a:rPr lang="ru-RU" smtClean="0"/>
              <a:pPr/>
              <a:t>31.10.2016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271B-D307-4563-864A-FA64C13D81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12500D9-A60F-4E5F-B13A-A6372242428B}" type="datetimeFigureOut">
              <a:rPr lang="ru-RU" smtClean="0"/>
              <a:pPr/>
              <a:t>31.10.2016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455271B-D307-4563-864A-FA64C13D81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5661248"/>
            <a:ext cx="8458200" cy="936104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Пк_сотЫ_31.11.2016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116632"/>
            <a:ext cx="8458200" cy="4683968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00B0F0"/>
                </a:solidFill>
                <a:latin typeface="Bookman Old Style" panose="02050604050505020204" pitchFamily="18" charset="0"/>
                <a:cs typeface="Times New Roman" pitchFamily="18" charset="0"/>
              </a:rPr>
              <a:t>Воспитание </a:t>
            </a:r>
            <a:br>
              <a:rPr lang="ru-RU" sz="4800" b="1" dirty="0">
                <a:solidFill>
                  <a:srgbClr val="00B0F0"/>
                </a:solidFill>
                <a:latin typeface="Bookman Old Style" panose="02050604050505020204" pitchFamily="18" charset="0"/>
                <a:cs typeface="Times New Roman" pitchFamily="18" charset="0"/>
              </a:rPr>
            </a:br>
            <a:r>
              <a:rPr lang="ru-RU" sz="4800" b="1" dirty="0">
                <a:solidFill>
                  <a:srgbClr val="00B0F0"/>
                </a:solidFill>
                <a:latin typeface="Bookman Old Style" panose="02050604050505020204" pitchFamily="18" charset="0"/>
                <a:cs typeface="Times New Roman" pitchFamily="18" charset="0"/>
              </a:rPr>
              <a:t>социально-активной личности </a:t>
            </a:r>
            <a:br>
              <a:rPr lang="ru-RU" sz="4800" b="1" dirty="0">
                <a:solidFill>
                  <a:srgbClr val="00B0F0"/>
                </a:solidFill>
                <a:latin typeface="Bookman Old Style" panose="02050604050505020204" pitchFamily="18" charset="0"/>
                <a:cs typeface="Times New Roman" pitchFamily="18" charset="0"/>
              </a:rPr>
            </a:br>
            <a:r>
              <a:rPr lang="ru-RU" sz="4800" b="1" dirty="0">
                <a:solidFill>
                  <a:srgbClr val="00B0F0"/>
                </a:solidFill>
                <a:latin typeface="Bookman Old Style" panose="02050604050505020204" pitchFamily="18" charset="0"/>
                <a:cs typeface="Times New Roman" pitchFamily="18" charset="0"/>
              </a:rPr>
              <a:t>в пространстве деятельности детского объединения</a:t>
            </a:r>
            <a:endParaRPr lang="ru-RU" sz="4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24744"/>
            <a:ext cx="8884096" cy="5472608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72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Обучение </a:t>
            </a:r>
            <a:endParaRPr lang="ru-RU" sz="7200" b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72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не </a:t>
            </a:r>
            <a:r>
              <a:rPr lang="ru-RU" sz="72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есть ценность, </a:t>
            </a:r>
            <a:endParaRPr lang="ru-RU" sz="7200" b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72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а </a:t>
            </a:r>
            <a:r>
              <a:rPr lang="ru-RU" sz="72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есть средство воспитания!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4411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А.С.Макаренко</a:t>
            </a:r>
            <a:r>
              <a:rPr lang="ru-RU" dirty="0">
                <a:solidFill>
                  <a:srgbClr val="00B050"/>
                </a:solidFill>
              </a:rPr>
              <a:t/>
            </a:r>
            <a:br>
              <a:rPr lang="ru-RU" dirty="0">
                <a:solidFill>
                  <a:srgbClr val="00B05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124744"/>
            <a:ext cx="8928992" cy="5472608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sz="4300" dirty="0" smtClean="0"/>
              <a:t>  </a:t>
            </a:r>
            <a:endParaRPr lang="ru-RU" sz="43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57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Мы </a:t>
            </a:r>
            <a:r>
              <a:rPr lang="ru-RU" sz="57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имеем дело с детьми, только вступающими в наш взрослый мир, поэтому подходить к ним нужно </a:t>
            </a:r>
            <a:endParaRPr lang="ru-RU" sz="5700" b="1" dirty="0" smtClean="0">
              <a:solidFill>
                <a:srgbClr val="0070C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57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с </a:t>
            </a:r>
            <a:r>
              <a:rPr lang="ru-RU" sz="57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особо тонкой инструментовкой, чтобы не ранить душу ребёнка обидным словом, взглядом или жестом, а суметь поддержать его, помочь ему освоить этот новый и большой мир.</a:t>
            </a:r>
          </a:p>
          <a:p>
            <a:pPr>
              <a:spcBef>
                <a:spcPts val="0"/>
              </a:spcBef>
              <a:buNone/>
            </a:pPr>
            <a:r>
              <a:rPr lang="ru-RU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</a:t>
            </a:r>
          </a:p>
          <a:p>
            <a:pPr>
              <a:buNone/>
            </a:pPr>
            <a:r>
              <a:rPr lang="ru-RU" i="1" dirty="0" smtClean="0">
                <a:solidFill>
                  <a:srgbClr val="00B050"/>
                </a:solidFill>
              </a:rPr>
              <a:t>                                                       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Процесс воспитания </a:t>
            </a:r>
            <a:endParaRPr lang="ru-RU" sz="4400" b="1" dirty="0" smtClean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– </a:t>
            </a:r>
            <a:r>
              <a:rPr lang="ru-RU" sz="4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одна из </a:t>
            </a:r>
            <a:r>
              <a:rPr lang="ru-RU" sz="4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важнейших </a:t>
            </a:r>
            <a:r>
              <a:rPr lang="ru-RU" sz="4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задач образования, 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непрерывная система 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всестороннего </a:t>
            </a:r>
            <a:r>
              <a:rPr lang="ru-RU" sz="4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развития </a:t>
            </a:r>
            <a:r>
              <a:rPr lang="ru-RU" sz="4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личности </a:t>
            </a:r>
            <a:r>
              <a:rPr lang="ru-RU" sz="4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в современных  </a:t>
            </a:r>
            <a:r>
              <a:rPr lang="ru-RU" sz="4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условиях. </a:t>
            </a:r>
            <a:endParaRPr lang="ru-RU" sz="4400" b="1" dirty="0">
              <a:solidFill>
                <a:srgbClr val="0070C0"/>
              </a:solidFill>
              <a:latin typeface="Bookman Old Style" panose="02050604050505020204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100967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принципы:</a:t>
            </a:r>
            <a:r>
              <a:rPr lang="ru-RU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857232"/>
            <a:ext cx="8812088" cy="5715040"/>
          </a:xfrm>
        </p:spPr>
        <p:txBody>
          <a:bodyPr>
            <a:normAutofit fontScale="85000" lnSpcReduction="20000"/>
          </a:bodyPr>
          <a:lstStyle/>
          <a:p>
            <a:pPr lvl="0">
              <a:buFont typeface="Wingdings" pitchFamily="2" charset="2"/>
              <a:buChar char="Ø"/>
            </a:pPr>
            <a:endParaRPr lang="ru-RU" b="1" dirty="0" smtClean="0">
              <a:solidFill>
                <a:srgbClr val="153569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равенство </a:t>
            </a:r>
            <a:r>
              <a:rPr lang="ru-RU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всех </a:t>
            </a:r>
            <a:r>
              <a:rPr lang="ru-RU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участников</a:t>
            </a:r>
            <a:endParaRPr lang="ru-RU" b="1" dirty="0" smtClean="0">
              <a:solidFill>
                <a:srgbClr val="0070C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добровольное привлечение к процессу </a:t>
            </a:r>
            <a:r>
              <a:rPr lang="ru-RU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деятельности</a:t>
            </a:r>
            <a:endParaRPr lang="ru-RU" b="1" dirty="0" smtClean="0">
              <a:solidFill>
                <a:srgbClr val="0070C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чередование коллективной и индивидуальной </a:t>
            </a:r>
            <a:r>
              <a:rPr lang="ru-RU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работы</a:t>
            </a:r>
            <a:endParaRPr lang="ru-RU" b="1" dirty="0" smtClean="0">
              <a:solidFill>
                <a:srgbClr val="0070C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свободный выбор вида </a:t>
            </a:r>
            <a:r>
              <a:rPr lang="ru-RU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деятельности</a:t>
            </a:r>
            <a:endParaRPr lang="ru-RU" b="1" dirty="0" smtClean="0">
              <a:solidFill>
                <a:srgbClr val="0070C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нравственная ответственность каждого за свой выбор, процесс и результат </a:t>
            </a:r>
            <a:r>
              <a:rPr lang="ru-RU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деятельности</a:t>
            </a:r>
            <a:endParaRPr lang="ru-RU" b="1" dirty="0" smtClean="0">
              <a:solidFill>
                <a:srgbClr val="0070C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развитие духа соревнования, товарищества, </a:t>
            </a:r>
            <a:r>
              <a:rPr lang="ru-RU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взаимовыручки</a:t>
            </a:r>
            <a:endParaRPr lang="ru-RU" b="1" dirty="0" smtClean="0">
              <a:solidFill>
                <a:srgbClr val="0070C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учет возрастных и индивидуальных особенностей.</a:t>
            </a:r>
          </a:p>
          <a:p>
            <a:endParaRPr lang="ru-RU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600079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    </a:t>
            </a:r>
            <a:r>
              <a:rPr lang="ru-RU" sz="14400" b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Задачи:</a:t>
            </a:r>
          </a:p>
          <a:p>
            <a:pPr lvl="0">
              <a:buFont typeface="Wingdings" pitchFamily="2" charset="2"/>
              <a:buChar char="v"/>
            </a:pPr>
            <a:endParaRPr lang="ru-RU" b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ru-RU" sz="96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содействовать </a:t>
            </a:r>
            <a:r>
              <a:rPr lang="ru-RU" sz="96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защите прав, достоинства и интересов </a:t>
            </a:r>
            <a:r>
              <a:rPr lang="ru-RU" sz="96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детей</a:t>
            </a:r>
            <a:endParaRPr lang="ru-RU" sz="9600" b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ru-RU" sz="96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способствовать приобщению учащихся к общечеловеческим ценностям через включение в социально-значимую </a:t>
            </a:r>
            <a:r>
              <a:rPr lang="ru-RU" sz="96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деятельность</a:t>
            </a:r>
            <a:endParaRPr lang="ru-RU" sz="9600" b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ru-RU" sz="96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выявить и развить </a:t>
            </a:r>
            <a:r>
              <a:rPr lang="ru-RU" sz="9600" b="1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лидерско</a:t>
            </a:r>
            <a:r>
              <a:rPr lang="ru-RU" sz="96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-организаторские качества и индивидуальные способности ребят через обучение основам </a:t>
            </a:r>
            <a:r>
              <a:rPr lang="ru-RU" sz="96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самоуправления</a:t>
            </a:r>
            <a:endParaRPr lang="ru-RU" sz="9600" b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ru-RU" sz="96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обучить их взаимодействию и умению жить в </a:t>
            </a:r>
            <a:r>
              <a:rPr lang="ru-RU" sz="96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коллективе</a:t>
            </a:r>
            <a:endParaRPr lang="ru-RU" sz="9600" b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ru-RU" sz="96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повысить уровень удовлетворённости детей работой детского общественного объединения через организацию различных видов деятельности.</a:t>
            </a:r>
          </a:p>
          <a:p>
            <a:pPr>
              <a:buFont typeface="Courier New" panose="02070309020205020404" pitchFamily="49" charset="0"/>
              <a:buChar char="o"/>
            </a:pPr>
            <a:endParaRPr lang="ru-RU" sz="96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500042"/>
            <a:ext cx="8686800" cy="635795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Основные формы </a:t>
            </a:r>
            <a:r>
              <a:rPr lang="ru-RU" sz="2800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работы: </a:t>
            </a:r>
            <a:endParaRPr lang="ru-RU" sz="2800" b="1" dirty="0" smtClean="0">
              <a:solidFill>
                <a:srgbClr val="FF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ru-RU" sz="2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акции</a:t>
            </a:r>
            <a:endParaRPr lang="ru-RU" sz="2400" b="1" dirty="0" smtClean="0">
              <a:solidFill>
                <a:srgbClr val="0070C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ru-RU" sz="2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торжественное посвящение в детское объединение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2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социальное </a:t>
            </a:r>
            <a:r>
              <a:rPr lang="ru-RU" sz="2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проектирование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2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КТД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2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беседы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2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встречи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2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концерты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2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игры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2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праздники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2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соревнования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2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ярмарка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2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выставки детского творчества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24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Times New Roman" pitchFamily="18" charset="0"/>
              </a:rPr>
              <a:t>поездки и экскурсии </a:t>
            </a:r>
            <a:endParaRPr lang="ru-RU" sz="2400" b="1" dirty="0">
              <a:solidFill>
                <a:srgbClr val="0070C0"/>
              </a:solidFill>
              <a:latin typeface="Bookman Old Style" panose="02050604050505020204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848756" cy="5865835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5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5400" b="1" dirty="0" smtClean="0">
                <a:solidFill>
                  <a:srgbClr val="560CC4"/>
                </a:solidFill>
                <a:latin typeface="Bookman Old Style" panose="02050604050505020204" pitchFamily="18" charset="0"/>
                <a:cs typeface="Times New Roman" pitchFamily="18" charset="0"/>
              </a:rPr>
              <a:t>Творческих </a:t>
            </a:r>
            <a:r>
              <a:rPr lang="ru-RU" sz="5400" b="1" dirty="0" smtClean="0">
                <a:solidFill>
                  <a:srgbClr val="560CC4"/>
                </a:solidFill>
                <a:latin typeface="Bookman Old Style" panose="02050604050505020204" pitchFamily="18" charset="0"/>
                <a:cs typeface="Times New Roman" pitchFamily="18" charset="0"/>
              </a:rPr>
              <a:t>успехов!</a:t>
            </a:r>
            <a:endParaRPr lang="ru-RU" sz="5400" b="1" dirty="0">
              <a:solidFill>
                <a:srgbClr val="560CC4"/>
              </a:solidFill>
              <a:latin typeface="Bookman Old Style" panose="02050604050505020204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Documents and Settings\сергей\Рабочий стол\87783474_File11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552" y="4024304"/>
            <a:ext cx="2238379" cy="2238379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231</TotalTime>
  <Words>212</Words>
  <Application>Microsoft Office PowerPoint</Application>
  <PresentationFormat>Экран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Пк_сотЫ_31.11.2016  </vt:lpstr>
      <vt:lpstr>Презентация PowerPoint</vt:lpstr>
      <vt:lpstr>А.С.Макаренко </vt:lpstr>
      <vt:lpstr>Презентация PowerPoint</vt:lpstr>
      <vt:lpstr>     принципы:  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Воспитание социально-активной личности в пространстве деятельности школьного детского объединения. </dc:title>
  <dc:creator>сергей</dc:creator>
  <cp:lastModifiedBy>Натали</cp:lastModifiedBy>
  <cp:revision>19</cp:revision>
  <dcterms:created xsi:type="dcterms:W3CDTF">2012-11-05T10:16:45Z</dcterms:created>
  <dcterms:modified xsi:type="dcterms:W3CDTF">2016-10-31T05:54:14Z</dcterms:modified>
</cp:coreProperties>
</file>