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86" r:id="rId3"/>
    <p:sldId id="289" r:id="rId4"/>
    <p:sldId id="287" r:id="rId5"/>
    <p:sldId id="257" r:id="rId6"/>
    <p:sldId id="264" r:id="rId7"/>
    <p:sldId id="259" r:id="rId8"/>
    <p:sldId id="290" r:id="rId9"/>
    <p:sldId id="262" r:id="rId10"/>
    <p:sldId id="261" r:id="rId11"/>
    <p:sldId id="266" r:id="rId12"/>
    <p:sldId id="278" r:id="rId13"/>
    <p:sldId id="279" r:id="rId14"/>
    <p:sldId id="280" r:id="rId15"/>
    <p:sldId id="281" r:id="rId16"/>
    <p:sldId id="282" r:id="rId17"/>
    <p:sldId id="284" r:id="rId18"/>
    <p:sldId id="277" r:id="rId19"/>
    <p:sldId id="267" r:id="rId20"/>
    <p:sldId id="272" r:id="rId21"/>
    <p:sldId id="265" r:id="rId22"/>
    <p:sldId id="269" r:id="rId23"/>
    <p:sldId id="270" r:id="rId24"/>
    <p:sldId id="271" r:id="rId25"/>
    <p:sldId id="273" r:id="rId26"/>
    <p:sldId id="274" r:id="rId27"/>
    <p:sldId id="275" r:id="rId28"/>
    <p:sldId id="285" r:id="rId29"/>
    <p:sldId id="276" r:id="rId3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3300"/>
    <a:srgbClr val="FF0000"/>
    <a:srgbClr val="FFFF00"/>
    <a:srgbClr val="008000"/>
    <a:srgbClr val="CC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6338A-99F1-44C6-B30D-DCFFA50338AE}" type="datetimeFigureOut">
              <a:rPr lang="ru-RU" smtClean="0"/>
              <a:t>29.09.2017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E9454-1854-46E8-8E9C-2EE453C6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3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E9454-1854-46E8-8E9C-2EE453C6E4CF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804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86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7789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40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5174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5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6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43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7431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257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7644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AC259-EBD3-4477-8ED1-9C4E8D32F78F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2C70-2A90-47DD-B4C7-2A4AE87F33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107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29.09.2017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Segoe UI Light" panose="020B0502040204020203" pitchFamily="34" charset="0"/>
              </a:rPr>
              <a:t>Малая творческая группа</a:t>
            </a:r>
            <a:br>
              <a:rPr lang="ru-RU" sz="60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Segoe UI Light" panose="020B0502040204020203" pitchFamily="34" charset="0"/>
              </a:rPr>
            </a:b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Segoe UI Light" panose="020B0502040204020203" pitchFamily="34" charset="0"/>
              </a:rPr>
              <a:t>«Я и технология образовательного </a:t>
            </a:r>
            <a:r>
              <a:rPr lang="ru-RU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Segoe UI Light" panose="020B0502040204020203" pitchFamily="34" charset="0"/>
              </a:rPr>
              <a:t>квеста</a:t>
            </a:r>
            <a:r>
              <a:rPr lang="ru-RU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cs typeface="Segoe UI Light" panose="020B0502040204020203" pitchFamily="34" charset="0"/>
              </a:rPr>
              <a:t>»</a:t>
            </a:r>
            <a:endParaRPr lang="uk-UA" sz="20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5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0"/>
            <a:ext cx="8462041" cy="1052736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Типология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квестов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Рисунок 3" descr="http://imc-peterhof.spb.ru/images/DmitrievaEV/s-4.png"/>
          <p:cNvPicPr/>
          <p:nvPr/>
        </p:nvPicPr>
        <p:blipFill rotWithShape="1">
          <a:blip r:embed="rId2" cstate="print"/>
          <a:srcRect l="2083" t="2391" r="11667" b="7993"/>
          <a:stretch/>
        </p:blipFill>
        <p:spPr bwMode="auto">
          <a:xfrm>
            <a:off x="190500" y="836712"/>
            <a:ext cx="8953500" cy="588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95536" y="990724"/>
            <a:ext cx="25346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 структуре</a:t>
            </a: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сюжетов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Autofit/>
          </a:bodyPr>
          <a:lstStyle/>
          <a:p>
            <a:pPr algn="r"/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форме проведения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196752"/>
            <a:ext cx="6984776" cy="54006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компьютерные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игры-</a:t>
            </a:r>
            <a:r>
              <a:rPr lang="ru-RU" sz="4000" b="1" dirty="0" err="1">
                <a:solidFill>
                  <a:srgbClr val="003300"/>
                </a:solidFill>
                <a:latin typeface="Book Antiqua" panose="02040602050305030304" pitchFamily="18" charset="0"/>
              </a:rPr>
              <a:t>квесты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 	</a:t>
            </a:r>
            <a:endParaRPr lang="ru-RU" sz="40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веб-</a:t>
            </a:r>
            <a:r>
              <a:rPr lang="ru-RU" sz="4000" b="1" dirty="0" err="1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квесты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		</a:t>
            </a:r>
            <a:endParaRPr lang="ru-RU" sz="40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en-US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QR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-</a:t>
            </a:r>
            <a:r>
              <a:rPr lang="ru-RU" sz="4000" b="1" dirty="0" err="1">
                <a:solidFill>
                  <a:srgbClr val="003300"/>
                </a:solidFill>
                <a:latin typeface="Book Antiqua" panose="02040602050305030304" pitchFamily="18" charset="0"/>
              </a:rPr>
              <a:t>квесты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 		</a:t>
            </a:r>
            <a:endParaRPr lang="ru-RU" sz="40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медиа-</a:t>
            </a:r>
            <a:r>
              <a:rPr lang="ru-RU" sz="4000" b="1" dirty="0" err="1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квесты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		</a:t>
            </a:r>
            <a:endParaRPr lang="ru-RU" sz="40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квесты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на природе 		</a:t>
            </a:r>
          </a:p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комбинированные</a:t>
            </a:r>
            <a:endParaRPr lang="ru-RU" sz="40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35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04856" cy="778098"/>
          </a:xfrm>
        </p:spPr>
        <p:txBody>
          <a:bodyPr>
            <a:noAutofit/>
          </a:bodyPr>
          <a:lstStyle/>
          <a:p>
            <a:pPr algn="r"/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режиму проведения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600200"/>
            <a:ext cx="7056784" cy="4997152"/>
          </a:xfrm>
        </p:spPr>
        <p:txBody>
          <a:bodyPr/>
          <a:lstStyle/>
          <a:p>
            <a:r>
              <a:rPr lang="ru-RU" sz="4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в реальном </a:t>
            </a:r>
            <a:r>
              <a:rPr lang="ru-RU" sz="4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режиме</a:t>
            </a:r>
          </a:p>
          <a:p>
            <a:r>
              <a:rPr lang="ru-RU" sz="4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 </a:t>
            </a:r>
            <a:r>
              <a:rPr lang="ru-RU" sz="4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виртуальном </a:t>
            </a:r>
            <a:r>
              <a:rPr lang="ru-RU" sz="4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режиме</a:t>
            </a:r>
          </a:p>
          <a:p>
            <a:r>
              <a:rPr lang="ru-RU" sz="4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 </a:t>
            </a:r>
            <a:r>
              <a:rPr lang="ru-RU" sz="4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комбинированном режиме.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2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778098"/>
          </a:xfrm>
        </p:spPr>
        <p:txBody>
          <a:bodyPr>
            <a:noAutofit/>
          </a:bodyPr>
          <a:lstStyle/>
          <a:p>
            <a:pPr algn="r"/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сроку реализации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12776"/>
            <a:ext cx="7596336" cy="518457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кра­ткосрочные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- 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рассчитаны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на одно - три 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занятия</a:t>
            </a:r>
          </a:p>
          <a:p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долго­срочные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- 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рассчитаны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на длительный срок - может быть, на 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четверть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или учебный год.</a:t>
            </a:r>
          </a:p>
        </p:txBody>
      </p:sp>
    </p:spTree>
    <p:extLst>
      <p:ext uri="{BB962C8B-B14F-4D97-AF65-F5344CB8AC3E}">
        <p14:creationId xmlns:p14="http://schemas.microsoft.com/office/powerpoint/2010/main" val="23517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16632"/>
            <a:ext cx="7416824" cy="648072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форме работы: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групповые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; </a:t>
            </a:r>
            <a:endParaRPr lang="ru-RU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индивидуаль­ные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предметному содержанию: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моноквест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межпредметный 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квест.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характеру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контактов: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учащиеся одной группы или ОУ, учащиеся  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одного </a:t>
            </a: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города,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учащи­еся 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одной </a:t>
            </a: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страны,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учащиеся 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из разных стран.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7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0"/>
            <a:ext cx="7128792" cy="6858000"/>
          </a:xfrm>
        </p:spPr>
        <p:txBody>
          <a:bodyPr>
            <a:normAutofit fontScale="92500"/>
          </a:bodyPr>
          <a:lstStyle/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информационной образовательной среде: </a:t>
            </a: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традиционная 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образовательная </a:t>
            </a: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среда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,</a:t>
            </a:r>
            <a:endParaRPr lang="ru-RU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виртуальная </a:t>
            </a:r>
            <a:r>
              <a:rPr lang="ru-RU" dirty="0">
                <a:solidFill>
                  <a:srgbClr val="003300"/>
                </a:solidFill>
                <a:latin typeface="Book Antiqua" panose="02040602050305030304" pitchFamily="18" charset="0"/>
              </a:rPr>
              <a:t>образовательная </a:t>
            </a:r>
            <a:r>
              <a:rPr lang="ru-RU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среда.</a:t>
            </a:r>
          </a:p>
          <a:p>
            <a:pPr marL="0" indent="0" algn="r">
              <a:buNone/>
            </a:pPr>
            <a:r>
              <a:rPr lang="ru-R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По доминирующей </a:t>
            </a:r>
            <a:br>
              <a:rPr lang="ru-R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</a:br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+mj-ea"/>
                <a:cs typeface="+mj-cs"/>
              </a:rPr>
              <a:t>деятельности учащихся:</a:t>
            </a:r>
          </a:p>
          <a:p>
            <a:r>
              <a:rPr lang="ru-RU" sz="3000" dirty="0">
                <a:solidFill>
                  <a:srgbClr val="003300"/>
                </a:solidFill>
                <a:latin typeface="Book Antiqua" panose="02040602050305030304" pitchFamily="18" charset="0"/>
              </a:rPr>
              <a:t>исследовательский квест</a:t>
            </a:r>
          </a:p>
          <a:p>
            <a:r>
              <a:rPr lang="ru-RU" sz="3000" dirty="0">
                <a:solidFill>
                  <a:srgbClr val="003300"/>
                </a:solidFill>
                <a:latin typeface="Book Antiqua" panose="02040602050305030304" pitchFamily="18" charset="0"/>
              </a:rPr>
              <a:t>информационный квест </a:t>
            </a:r>
          </a:p>
          <a:p>
            <a:r>
              <a:rPr lang="ru-RU" sz="3000" dirty="0">
                <a:solidFill>
                  <a:srgbClr val="003300"/>
                </a:solidFill>
                <a:latin typeface="Book Antiqua" panose="02040602050305030304" pitchFamily="18" charset="0"/>
              </a:rPr>
              <a:t>творческий квест</a:t>
            </a:r>
          </a:p>
          <a:p>
            <a:r>
              <a:rPr lang="ru-RU" sz="3000" dirty="0">
                <a:solidFill>
                  <a:srgbClr val="003300"/>
                </a:solidFill>
                <a:latin typeface="Book Antiqua" panose="02040602050305030304" pitchFamily="18" charset="0"/>
              </a:rPr>
              <a:t>поисковый квест</a:t>
            </a:r>
          </a:p>
          <a:p>
            <a:r>
              <a:rPr lang="ru-RU" sz="3000" dirty="0">
                <a:solidFill>
                  <a:srgbClr val="003300"/>
                </a:solidFill>
                <a:latin typeface="Book Antiqua" panose="02040602050305030304" pitchFamily="18" charset="0"/>
              </a:rPr>
              <a:t>игровой квест </a:t>
            </a:r>
          </a:p>
          <a:p>
            <a:r>
              <a:rPr lang="ru-RU" sz="3000" dirty="0">
                <a:solidFill>
                  <a:srgbClr val="003300"/>
                </a:solidFill>
                <a:latin typeface="Book Antiqua" panose="02040602050305030304" pitchFamily="18" charset="0"/>
              </a:rPr>
              <a:t>ролевой квест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+mj-ea"/>
              <a:cs typeface="+mj-cs"/>
            </a:endParaRPr>
          </a:p>
          <a:p>
            <a:pPr marL="0" indent="0" algn="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9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692696"/>
          </a:xfrm>
        </p:spPr>
        <p:txBody>
          <a:bodyPr>
            <a:normAutofit fontScale="90000"/>
          </a:bodyPr>
          <a:lstStyle/>
          <a:p>
            <a:pPr algn="r"/>
            <a:r>
              <a:rPr lang="ru-RU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 типу задач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692696"/>
            <a:ext cx="7380312" cy="6165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перевод </a:t>
            </a:r>
            <a:endParaRPr lang="ru-RU" sz="28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планирование </a:t>
            </a:r>
            <a:r>
              <a:rPr lang="ru-RU" sz="2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 </a:t>
            </a: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проектирование</a:t>
            </a:r>
            <a:endParaRPr lang="ru-RU" sz="28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самопознание</a:t>
            </a:r>
            <a:endParaRPr lang="ru-RU" sz="28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компиляция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творческое </a:t>
            </a:r>
            <a:r>
              <a:rPr lang="ru-RU" sz="2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задание </a:t>
            </a:r>
            <a:endParaRPr lang="ru-RU" sz="28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аналитическая </a:t>
            </a:r>
            <a:r>
              <a:rPr lang="ru-RU" sz="2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задача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детектив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головоломка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таинственная </a:t>
            </a:r>
            <a:r>
              <a:rPr lang="ru-RU" sz="2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история </a:t>
            </a:r>
            <a:endParaRPr lang="ru-RU" sz="28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достижение консенсуса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оценка </a:t>
            </a:r>
            <a:endParaRPr lang="ru-RU" sz="28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журналистское </a:t>
            </a:r>
            <a:r>
              <a:rPr lang="ru-RU" sz="2800" b="1" dirty="0">
                <a:solidFill>
                  <a:srgbClr val="003300"/>
                </a:solidFill>
                <a:latin typeface="Book Antiqua" panose="02040602050305030304" pitchFamily="18" charset="0"/>
              </a:rPr>
              <a:t>расследование </a:t>
            </a:r>
            <a:endParaRPr lang="ru-RU" sz="28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убеждение 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научные исследования</a:t>
            </a:r>
            <a:endParaRPr lang="ru-RU" sz="28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1008112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Классификация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квест-технологии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32422"/>
              </p:ext>
            </p:extLst>
          </p:nvPr>
        </p:nvGraphicFramePr>
        <p:xfrm>
          <a:off x="1403648" y="1268760"/>
          <a:ext cx="7524328" cy="54751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406645"/>
                <a:gridCol w="4117683"/>
              </a:tblGrid>
              <a:tr h="288032">
                <a:tc>
                  <a:txBody>
                    <a:bodyPr/>
                    <a:lstStyle/>
                    <a:p>
                      <a:pPr marL="0" marR="0" indent="8001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spc="0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по уровню </a:t>
                      </a:r>
                      <a:r>
                        <a:rPr lang="ru-RU" sz="2000" b="1" u="none" strike="noStrike" spc="0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приме­нения</a:t>
                      </a:r>
                      <a:endParaRPr lang="ru-RU" sz="2000" b="1" dirty="0" smtClean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8382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предметная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024031">
                <a:tc>
                  <a:txBody>
                    <a:bodyPr/>
                    <a:lstStyle/>
                    <a:p>
                      <a:pPr indent="800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по научной </a:t>
                      </a:r>
                      <a:endParaRPr lang="ru-RU" sz="2000" b="1" u="none" strike="noStrike" spc="0" dirty="0" smtClean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indent="800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кон­цепции </a:t>
                      </a:r>
                      <a:r>
                        <a:rPr lang="ru-RU" sz="2000" b="1" u="none" strike="noStrike" spc="0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усвоения опыта</a:t>
                      </a:r>
                      <a:endParaRPr lang="ru-RU" sz="20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indent="8382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развивающая (основываются на теории развития способностей)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16847">
                <a:tc>
                  <a:txBody>
                    <a:bodyPr/>
                    <a:lstStyle/>
                    <a:p>
                      <a:pPr indent="800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по отношению к </a:t>
                      </a:r>
                      <a:r>
                        <a:rPr lang="ru-RU" sz="2000" b="1" u="none" strike="noStrike" spc="0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ребенку</a:t>
                      </a:r>
                      <a:endParaRPr lang="ru-RU" sz="20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личностно-ориентированная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2123192">
                <a:tc>
                  <a:txBody>
                    <a:bodyPr/>
                    <a:lstStyle/>
                    <a:p>
                      <a:pPr indent="800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по ориентации на личностные струк­туры</a:t>
                      </a:r>
                      <a:endParaRPr lang="ru-RU" sz="20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информационная</a:t>
                      </a: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; операционная; </a:t>
                      </a:r>
                      <a:endParaRPr lang="ru-RU" sz="2000" b="1" u="none" strike="noStrike" spc="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эмоционально-­</a:t>
                      </a: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художественная и эмоциональ­но-нравственная; технология саморазвития; эвристическая; </a:t>
                      </a:r>
                      <a:endParaRPr lang="ru-RU" sz="2000" b="1" u="none" strike="noStrike" spc="0" dirty="0" smtClean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прикладная</a:t>
                      </a: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550110">
                <a:tc>
                  <a:txBody>
                    <a:bodyPr/>
                    <a:lstStyle/>
                    <a:p>
                      <a:pPr indent="800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по типу организа­ции и управления познавательной деятельностью</a:t>
                      </a:r>
                      <a:endParaRPr lang="ru-RU" sz="20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none" strike="noStrike" spc="0" dirty="0" smtClean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 игровая </a:t>
                      </a:r>
                      <a:r>
                        <a:rPr lang="ru-RU" sz="2000" b="1" u="none" strike="noStrike" spc="0" dirty="0">
                          <a:solidFill>
                            <a:schemeClr val="tx1"/>
                          </a:solidFill>
                          <a:effectLst/>
                          <a:latin typeface="Book Antiqua" panose="02040602050305030304" pitchFamily="18" charset="0"/>
                        </a:rPr>
                        <a:t>технология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29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686800" cy="720080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</a:t>
            </a:r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-технологии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Объект 3" descr="http://imc-peterhof.spb.ru/images/DmitrievaEV/s-2.png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r="18122" b="7687"/>
          <a:stretch/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41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1368152"/>
          </a:xfrm>
        </p:spPr>
        <p:txBody>
          <a:bodyPr>
            <a:noAutofit/>
          </a:bodyPr>
          <a:lstStyle/>
          <a:p>
            <a:pPr algn="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Организационная </a:t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роль педагога в </a:t>
            </a:r>
            <a:r>
              <a:rPr lang="ru-RU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квесте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772816"/>
            <a:ext cx="7488832" cy="48965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определяет  </a:t>
            </a:r>
            <a:r>
              <a:rPr lang="ru-RU" b="1" dirty="0">
                <a:solidFill>
                  <a:srgbClr val="003300"/>
                </a:solidFill>
                <a:latin typeface="Book Antiqua" panose="02040602050305030304" pitchFamily="18" charset="0"/>
              </a:rPr>
              <a:t>образовательные цели квеста, </a:t>
            </a:r>
            <a:endParaRPr lang="ru-RU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составляет </a:t>
            </a:r>
            <a:r>
              <a:rPr lang="ru-RU" b="1" dirty="0">
                <a:solidFill>
                  <a:srgbClr val="003300"/>
                </a:solidFill>
                <a:latin typeface="Book Antiqua" panose="02040602050305030304" pitchFamily="18" charset="0"/>
              </a:rPr>
              <a:t>сюжетную линию игры, </a:t>
            </a:r>
            <a:endParaRPr lang="ru-RU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оценивает </a:t>
            </a:r>
            <a:r>
              <a:rPr lang="ru-RU" b="1" dirty="0">
                <a:solidFill>
                  <a:srgbClr val="003300"/>
                </a:solidFill>
                <a:latin typeface="Book Antiqua" panose="02040602050305030304" pitchFamily="18" charset="0"/>
              </a:rPr>
              <a:t>процесс деятельности детей и конечный результат, </a:t>
            </a:r>
            <a:endParaRPr lang="ru-RU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организует </a:t>
            </a:r>
            <a:r>
              <a:rPr lang="ru-RU" b="1" dirty="0">
                <a:solidFill>
                  <a:srgbClr val="003300"/>
                </a:solidFill>
                <a:latin typeface="Book Antiqua" panose="02040602050305030304" pitchFamily="18" charset="0"/>
              </a:rPr>
              <a:t>поисково-исследовательскую образовательную деятельность.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2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4895" y="116632"/>
            <a:ext cx="748883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Book Antiqua" pitchFamily="18" charset="0"/>
              </a:rPr>
              <a:t>План работы  МТГ «Я </a:t>
            </a:r>
            <a:r>
              <a:rPr lang="ru-RU" sz="1600" b="1" dirty="0">
                <a:solidFill>
                  <a:srgbClr val="FF0000"/>
                </a:solidFill>
                <a:latin typeface="Book Antiqua" pitchFamily="18" charset="0"/>
              </a:rPr>
              <a:t>и технология </a:t>
            </a:r>
            <a:r>
              <a:rPr lang="ru-RU" sz="1600" b="1" dirty="0" smtClean="0">
                <a:solidFill>
                  <a:srgbClr val="FF0000"/>
                </a:solidFill>
                <a:latin typeface="Book Antiqua" pitchFamily="18" charset="0"/>
              </a:rPr>
              <a:t>образовательного </a:t>
            </a:r>
            <a:r>
              <a:rPr lang="ru-RU" sz="1600" b="1" dirty="0" err="1" smtClean="0">
                <a:solidFill>
                  <a:srgbClr val="FF0000"/>
                </a:solidFill>
                <a:latin typeface="Book Antiqua" pitchFamily="18" charset="0"/>
              </a:rPr>
              <a:t>квеста</a:t>
            </a:r>
            <a:r>
              <a:rPr lang="ru-RU" sz="1600" b="1" dirty="0">
                <a:solidFill>
                  <a:srgbClr val="FF0000"/>
                </a:solidFill>
                <a:latin typeface="Book Antiqua" pitchFamily="18" charset="0"/>
              </a:rPr>
              <a:t>»</a:t>
            </a:r>
          </a:p>
          <a:p>
            <a:endParaRPr lang="ru-RU" sz="400" b="1" dirty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b="1" dirty="0">
                <a:latin typeface="Book Antiqua" pitchFamily="18" charset="0"/>
              </a:rPr>
              <a:t>Руководитель: Рязанова Ольга Николаевна, педагог-организатор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Book Antiqua" pitchFamily="18" charset="0"/>
              </a:rPr>
              <a:t>Куратор</a:t>
            </a:r>
            <a:r>
              <a:rPr lang="ru-RU" sz="1600" b="1" dirty="0">
                <a:latin typeface="Book Antiqua" pitchFamily="18" charset="0"/>
              </a:rPr>
              <a:t>: Оборина Наталья Анатольевна, методист ДДЮТ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Book Antiqua" pitchFamily="18" charset="0"/>
              </a:rPr>
              <a:t>СРОКИ РЕАЛИЗАЦИИ:   СЕНТЯБРЬ 2017 – АПРЕЛЬ 2018.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latin typeface="Book Antiqua" pitchFamily="18" charset="0"/>
              </a:rPr>
              <a:t>Участники</a:t>
            </a:r>
            <a:r>
              <a:rPr lang="ru-RU" sz="1600" b="1" dirty="0">
                <a:latin typeface="Book Antiqua" pitchFamily="18" charset="0"/>
              </a:rPr>
              <a:t>: педагоги </a:t>
            </a:r>
            <a:r>
              <a:rPr lang="ru-RU" sz="1600" b="1" dirty="0" smtClean="0">
                <a:latin typeface="Book Antiqua" pitchFamily="18" charset="0"/>
              </a:rPr>
              <a:t>Дворца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Сергеева  Надежда Михайловна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Клабукова  Татьяна Олеговна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Пушкарева  Елена Владимировна	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Шибанова  Татьяна Геннадьевна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Тетерина  Ирина Николаевна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Терентьева  Надежда Сергеевна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Гордеева  Татьяна Аркадьевна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>
                <a:latin typeface="Book Antiqua" pitchFamily="18" charset="0"/>
              </a:rPr>
              <a:t>Шанаурина  Татьяна </a:t>
            </a:r>
            <a:r>
              <a:rPr lang="ru-RU" sz="1600" b="1" dirty="0" smtClean="0">
                <a:latin typeface="Book Antiqua" pitchFamily="18" charset="0"/>
              </a:rPr>
              <a:t>Алексеевна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600" b="1" dirty="0" err="1" smtClean="0">
                <a:latin typeface="Book Antiqua" pitchFamily="18" charset="0"/>
              </a:rPr>
              <a:t>Егорина</a:t>
            </a:r>
            <a:r>
              <a:rPr lang="ru-RU" sz="1600" b="1" dirty="0" smtClean="0">
                <a:latin typeface="Book Antiqua" pitchFamily="18" charset="0"/>
              </a:rPr>
              <a:t> Нина Георгиевна </a:t>
            </a:r>
          </a:p>
          <a:p>
            <a:endParaRPr lang="ru-RU" sz="400" b="1" dirty="0" smtClean="0">
              <a:latin typeface="Book Antiqua" pitchFamily="18" charset="0"/>
            </a:endParaRPr>
          </a:p>
          <a:p>
            <a:r>
              <a:rPr lang="ru-RU" b="1" dirty="0" smtClean="0">
                <a:latin typeface="Book Antiqua" pitchFamily="18" charset="0"/>
              </a:rPr>
              <a:t>ЦЕЛЬ: </a:t>
            </a:r>
            <a:r>
              <a:rPr lang="ru-RU" b="1" dirty="0">
                <a:latin typeface="Book Antiqua" pitchFamily="18" charset="0"/>
              </a:rPr>
              <a:t>разработка педагогами образовательного </a:t>
            </a:r>
            <a:r>
              <a:rPr lang="ru-RU" b="1" dirty="0" err="1">
                <a:latin typeface="Book Antiqua" pitchFamily="18" charset="0"/>
              </a:rPr>
              <a:t>квеста</a:t>
            </a:r>
            <a:r>
              <a:rPr lang="ru-RU" b="1" dirty="0">
                <a:latin typeface="Book Antiqua" pitchFamily="18" charset="0"/>
              </a:rPr>
              <a:t> для учащихся </a:t>
            </a:r>
            <a:r>
              <a:rPr lang="ru-RU" b="1" dirty="0" smtClean="0">
                <a:latin typeface="Book Antiqua" pitchFamily="18" charset="0"/>
              </a:rPr>
              <a:t> коллективов </a:t>
            </a:r>
            <a:r>
              <a:rPr lang="ru-RU" b="1" dirty="0">
                <a:latin typeface="Book Antiqua" pitchFamily="18" charset="0"/>
              </a:rPr>
              <a:t>Дворца.</a:t>
            </a:r>
          </a:p>
          <a:p>
            <a:pPr algn="ctr"/>
            <a:endParaRPr lang="ru-RU" sz="800" b="1" dirty="0" smtClean="0">
              <a:latin typeface="Book Antiqua" pitchFamily="18" charset="0"/>
            </a:endParaRPr>
          </a:p>
          <a:p>
            <a:pPr algn="ctr"/>
            <a:r>
              <a:rPr lang="ru-RU" b="1" dirty="0" smtClean="0">
                <a:latin typeface="Book Antiqua" pitchFamily="18" charset="0"/>
              </a:rPr>
              <a:t>    ОЖИДАЕМЫЕ РЕЗУЛЬТАТЫ:  100</a:t>
            </a:r>
            <a:r>
              <a:rPr lang="ru-RU" b="1" dirty="0">
                <a:latin typeface="Book Antiqua" pitchFamily="18" charset="0"/>
              </a:rPr>
              <a:t>% участники МТГ разработают и </a:t>
            </a:r>
            <a:r>
              <a:rPr lang="ru-RU" b="1" dirty="0" smtClean="0">
                <a:latin typeface="Book Antiqua" pitchFamily="18" charset="0"/>
              </a:rPr>
              <a:t> проведут </a:t>
            </a:r>
            <a:r>
              <a:rPr lang="ru-RU" b="1" dirty="0">
                <a:latin typeface="Book Antiqua" pitchFamily="18" charset="0"/>
              </a:rPr>
              <a:t>образовательный квест (индивидуальный или групповой</a:t>
            </a:r>
            <a:r>
              <a:rPr lang="ru-RU" sz="1600" b="1" dirty="0">
                <a:latin typeface="Book Antiqua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76108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26170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Основные критерии качества </a:t>
            </a:r>
            <a:r>
              <a:rPr lang="ru-RU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квеста</a:t>
            </a:r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844824"/>
            <a:ext cx="7452320" cy="47525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безопасность 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для участников,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оригинальность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,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логичность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,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целостность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,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подчинённость определённому сюжету,</a:t>
            </a:r>
          </a:p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создание атмосферы игрового пространства.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1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26827"/>
              </p:ext>
            </p:extLst>
          </p:nvPr>
        </p:nvGraphicFramePr>
        <p:xfrm>
          <a:off x="1331641" y="163054"/>
          <a:ext cx="7704856" cy="66949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0087"/>
                <a:gridCol w="3288539"/>
                <a:gridCol w="2396230"/>
              </a:tblGrid>
              <a:tr h="824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Требования к заданиям: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Принципы: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FF0000"/>
                          </a:solidFill>
                          <a:effectLst/>
                          <a:latin typeface="Book Antiqua" panose="02040602050305030304" pitchFamily="18" charset="0"/>
                        </a:rPr>
                        <a:t>Условия:</a:t>
                      </a:r>
                      <a:endParaRPr lang="ru-RU" sz="2200" b="1" dirty="0">
                        <a:solidFill>
                          <a:srgbClr val="FF00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Оригинальность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Доступность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Безопасность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игр. 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2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Доступность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Системность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– логическая связь заданий  между собой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Соответствие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игр возрасту, зонам актуального и ближайшего развития детей.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32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Адекватность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ситуации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Эмоциональная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окрашенность заданий 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Мирный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способ решения споров и конфликтов.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0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Расчет 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времени. 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5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Разнообразие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детской деятельности во время прохождения квеста.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61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800" b="1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Наличие </a:t>
                      </a: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видимого конечного результата и обратной связи.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3300"/>
                          </a:solidFill>
                          <a:effectLst/>
                          <a:latin typeface="Book Antiqua" panose="02040602050305030304" pitchFamily="18" charset="0"/>
                        </a:rPr>
                        <a:t> </a:t>
                      </a:r>
                      <a:endParaRPr lang="ru-RU" sz="1800" b="1" dirty="0">
                        <a:solidFill>
                          <a:srgbClr val="003300"/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8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435280" cy="1228998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лгоритм разработки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программы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квеста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484784"/>
            <a:ext cx="7740352" cy="5373216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Провести мониторинг потребностей воспитанников и своих педагогических возможностей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Описать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целевую группу </a:t>
            </a: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программы </a:t>
            </a:r>
            <a:r>
              <a:rPr lang="ru-RU" sz="3400" b="1" dirty="0" err="1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квеста</a:t>
            </a:r>
            <a:endParaRPr lang="ru-RU" sz="34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Сформулировать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проблему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Поставить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цели программы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Определить задачи,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Создать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тематический план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Определить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продолжительность </a:t>
            </a:r>
            <a:r>
              <a:rPr lang="ru-RU" sz="3400" b="1" dirty="0" err="1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квеста</a:t>
            </a:r>
            <a:endParaRPr lang="ru-RU" sz="34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Разработать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сценарий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Определиться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с материалами и условиями, подготовить дидактические и раздаточные </a:t>
            </a: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материалы.</a:t>
            </a:r>
            <a:endParaRPr lang="ru-RU" sz="34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Этапы организации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4" name="Рисунок 3" descr="http://imc-peterhof.spb.ru/images/DmitrievaEV/s-3.png"/>
          <p:cNvPicPr/>
          <p:nvPr/>
        </p:nvPicPr>
        <p:blipFill rotWithShape="1">
          <a:blip r:embed="rId3" cstate="print"/>
          <a:srcRect b="12810"/>
          <a:stretch/>
        </p:blipFill>
        <p:spPr bwMode="auto">
          <a:xfrm>
            <a:off x="0" y="1196752"/>
            <a:ext cx="9900592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272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224136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Этап подготовки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268760"/>
            <a:ext cx="7272808" cy="5589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Book Antiqua" panose="02040602050305030304" pitchFamily="18" charset="0"/>
              </a:rPr>
              <a:t>1. Направление квеста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: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Учебная деятельность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Внеучебная работа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Интегрированное занятие</a:t>
            </a:r>
          </a:p>
          <a:p>
            <a:pPr marL="0" indent="0">
              <a:buNone/>
            </a:pPr>
            <a:r>
              <a:rPr lang="ru-RU" b="1" dirty="0" smtClean="0">
                <a:latin typeface="Book Antiqua" panose="02040602050305030304" pitchFamily="18" charset="0"/>
              </a:rPr>
              <a:t>2. Выбор возрастной категории</a:t>
            </a:r>
          </a:p>
          <a:p>
            <a:pPr marL="0" indent="0">
              <a:buNone/>
            </a:pPr>
            <a:r>
              <a:rPr lang="ru-RU" b="1" dirty="0" smtClean="0">
                <a:latin typeface="Book Antiqua" panose="02040602050305030304" pitchFamily="18" charset="0"/>
              </a:rPr>
              <a:t>3. Вид квеста: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Живой квест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Веб-квест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Квест-соревнование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Комбинированный квест</a:t>
            </a:r>
          </a:p>
          <a:p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Квест-проект</a:t>
            </a:r>
          </a:p>
          <a:p>
            <a:r>
              <a:rPr lang="en-US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QR</a:t>
            </a:r>
            <a:r>
              <a:rPr lang="ru-RU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-квест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3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1008112"/>
          </a:xfrm>
        </p:spPr>
        <p:txBody>
          <a:bodyPr>
            <a:normAutofit/>
          </a:bodyPr>
          <a:lstStyle/>
          <a:p>
            <a:pPr algn="r"/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Этап подготовки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052736"/>
            <a:ext cx="7380312" cy="58052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4. Выбор темы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5. Цель квеста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6. Определение ролей (направлений) участников квеста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7. Методы получения обратной информации от учащихся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8. Выбор места для размещения заданий квеста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9. </a:t>
            </a:r>
            <a:r>
              <a:rPr lang="ru-RU" sz="3400" b="1" dirty="0">
                <a:solidFill>
                  <a:srgbClr val="003300"/>
                </a:solidFill>
                <a:latin typeface="Book Antiqua" panose="02040602050305030304" pitchFamily="18" charset="0"/>
              </a:rPr>
              <a:t>О</a:t>
            </a: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ценивание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10. Составление заданий квеста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2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507288" cy="1228998"/>
          </a:xfrm>
        </p:spPr>
        <p:txBody>
          <a:bodyPr>
            <a:noAutofit/>
          </a:bodyPr>
          <a:lstStyle/>
          <a:p>
            <a:pPr algn="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Этапы реализации квеста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7200800" cy="506916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Объявление о проведении квеста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Ясное вступление 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План работы, обзор всего квеста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Критерии оценивания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Реализация квеста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Награждение победителей</a:t>
            </a:r>
            <a:endParaRPr lang="ru-RU" sz="36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0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1080120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Требования к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сценарию квеста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12776"/>
            <a:ext cx="7488832" cy="5328592"/>
          </a:xfrm>
        </p:spPr>
        <p:txBody>
          <a:bodyPr>
            <a:normAutofit fontScale="85000" lnSpcReduction="10000"/>
          </a:bodyPr>
          <a:lstStyle/>
          <a:p>
            <a:r>
              <a:rPr lang="ru-RU" sz="31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первая задача не должна быть сложной, ее цель – вовлечь игрока в процесс, показать, что у него все </a:t>
            </a:r>
            <a:r>
              <a:rPr lang="ru-RU" sz="31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получается.</a:t>
            </a:r>
            <a:endParaRPr lang="ru-RU" sz="31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sz="31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используемые </a:t>
            </a:r>
            <a:r>
              <a:rPr lang="ru-RU" sz="3100" b="1" dirty="0">
                <a:solidFill>
                  <a:srgbClr val="003300"/>
                </a:solidFill>
                <a:latin typeface="Book Antiqua" panose="02040602050305030304" pitchFamily="18" charset="0"/>
              </a:rPr>
              <a:t>артефакты и предметы должны строго соответствовать тематике игры и ее </a:t>
            </a:r>
            <a:r>
              <a:rPr lang="ru-RU" sz="31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сюжету.</a:t>
            </a:r>
            <a:endParaRPr lang="ru-RU" sz="31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sz="31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задачи </a:t>
            </a:r>
            <a:r>
              <a:rPr lang="ru-RU" sz="31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по сценарию для квеста должны быть понятными, не вызывать ощущение скуки и </a:t>
            </a:r>
            <a:r>
              <a:rPr lang="ru-RU" sz="31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утомления.</a:t>
            </a:r>
            <a:endParaRPr lang="ru-RU" sz="31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r>
              <a:rPr lang="ru-RU" sz="31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также </a:t>
            </a:r>
            <a:r>
              <a:rPr lang="ru-RU" sz="3100" b="1" dirty="0">
                <a:solidFill>
                  <a:srgbClr val="003300"/>
                </a:solidFill>
                <a:latin typeface="Book Antiqua" panose="02040602050305030304" pitchFamily="18" charset="0"/>
              </a:rPr>
              <a:t>необходимо продумать все риски, устранить повторы, позаботиться о безопасности игроков, учесть, что все ДЕТИ разные.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06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88640"/>
            <a:ext cx="7488832" cy="6192688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Желаю </a:t>
            </a:r>
            <a:r>
              <a:rPr lang="ru-RU" sz="6000" b="1" dirty="0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попробовать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60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создать и провести </a:t>
            </a: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свой квест!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Всем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творческой удачи!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621881"/>
              </p:ext>
            </p:extLst>
          </p:nvPr>
        </p:nvGraphicFramePr>
        <p:xfrm>
          <a:off x="755576" y="332654"/>
          <a:ext cx="8064896" cy="62647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1454"/>
                <a:gridCol w="2325959"/>
                <a:gridCol w="909414"/>
                <a:gridCol w="1112695"/>
                <a:gridCol w="1516403"/>
                <a:gridCol w="1718971"/>
              </a:tblGrid>
              <a:tr h="648072">
                <a:tc>
                  <a:txBody>
                    <a:bodyPr/>
                    <a:lstStyle/>
                    <a:p>
                      <a:pPr indent="-80645"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Содержание работы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Место проведения 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Сроки проведения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Ответственный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Результат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Презентация плана реализации МТГ.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Составления графика проведения квестов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ДДЮТ,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каб. № 88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25 сентября 2017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12:30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Рязанова О.Н.,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Оборина Н.А.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Темы индивидуальных квестов,  график квестов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/>
                          <a:ea typeface="Times New Roman"/>
                        </a:rPr>
                        <a:t>ПРОВЕДЕНИЕ КВЕСТА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Медиа – квест фотоквест «Журналистика в кадре»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октябрь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Терентьева Н.С.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7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Квест «Где эта улица? Где этот дом»? (улицы, архитектура Лысьвы)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ноябрь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Тетерина И.Н., Гордеева Т.А.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Егорина Н.Г.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Рязанова О.Н.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Индивидуальный квест по страноведению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декабрь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Оборина Н.А.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Веб-квест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февраль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Шибанова Т.Г.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Клабукова Т.О.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1" i="1">
                          <a:effectLst/>
                          <a:latin typeface="Times New Roman"/>
                          <a:ea typeface="Times New Roman"/>
                        </a:rPr>
                        <a:t>квест в реальном времени «32 марта»</a:t>
                      </a: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Рязанова О.Н.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Сергеева Н.М.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Квест  ???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Шанаурина Т.А.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Пушкарева Е.В.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Оформление итогов работы МТГ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ДДЮТ,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каб. № 87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Times New Roman"/>
                        </a:rPr>
                        <a:t>21 мая 2018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Оборина Н.А.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Рязанова О.Н.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Times New Roman"/>
                        </a:rPr>
                        <a:t>Оформление методического продукта и представление его на итоговом педсовете.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4023" marR="540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1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188640"/>
            <a:ext cx="8064896" cy="850106"/>
          </a:xfrm>
        </p:spPr>
        <p:txBody>
          <a:bodyPr>
            <a:noAutofit/>
          </a:bodyPr>
          <a:lstStyle/>
          <a:p>
            <a:pPr algn="r"/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</a:t>
            </a:r>
            <a:endParaRPr lang="uk-UA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760327"/>
            <a:ext cx="7524328" cy="547698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это поиск</a:t>
            </a:r>
            <a:r>
              <a:rPr lang="ru-RU" sz="4300" b="1" dirty="0">
                <a:solidFill>
                  <a:srgbClr val="003300"/>
                </a:solidFill>
                <a:latin typeface="Book Antiqua" panose="02040602050305030304" pitchFamily="18" charset="0"/>
              </a:rPr>
              <a:t>, </a:t>
            </a:r>
            <a:endParaRPr lang="ru-RU" sz="43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предмет </a:t>
            </a:r>
            <a:r>
              <a:rPr lang="ru-RU" sz="43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поисков, </a:t>
            </a:r>
            <a:endParaRPr lang="ru-RU" sz="43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поиск </a:t>
            </a:r>
            <a:r>
              <a:rPr lang="ru-RU" sz="43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приключений, </a:t>
            </a:r>
            <a:endParaRPr lang="ru-RU" sz="43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путешествие </a:t>
            </a:r>
            <a:r>
              <a:rPr lang="ru-RU" sz="43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персонажей </a:t>
            </a:r>
            <a:endParaRPr lang="ru-RU" sz="43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 </a:t>
            </a:r>
            <a:r>
              <a:rPr lang="ru-RU" sz="4300" b="1" dirty="0">
                <a:solidFill>
                  <a:srgbClr val="003300"/>
                </a:solidFill>
                <a:latin typeface="Book Antiqua" panose="02040602050305030304" pitchFamily="18" charset="0"/>
              </a:rPr>
              <a:t>определенной цели через преодоление </a:t>
            </a: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трудностей.</a:t>
            </a:r>
          </a:p>
          <a:p>
            <a:pPr marL="0" indent="0">
              <a:spcBef>
                <a:spcPts val="0"/>
              </a:spcBef>
              <a:buNone/>
            </a:pPr>
            <a:endParaRPr lang="ru-RU" sz="43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3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!Это игра, требующая </a:t>
            </a:r>
            <a:r>
              <a:rPr lang="ru-RU" sz="4300" b="1" dirty="0">
                <a:solidFill>
                  <a:srgbClr val="003300"/>
                </a:solidFill>
                <a:latin typeface="Book Antiqua" panose="02040602050305030304" pitchFamily="18" charset="0"/>
              </a:rPr>
              <a:t>от игрока решения умственных задач для продвижения по сюжету.</a:t>
            </a:r>
          </a:p>
          <a:p>
            <a:endParaRPr lang="ru-RU" dirty="0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black">
          <a:xfrm>
            <a:off x="2766367" y="3110260"/>
            <a:ext cx="438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EFEFE"/>
                </a:solidFill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9737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r"/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24744"/>
            <a:ext cx="720080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- технология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, которая имеет четко поставленную дидактическую задачу, игровой замысел,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обязательно 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имеет </a:t>
            </a: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руководителя,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четкие 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правила,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и 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реализуется с целью повышения у детей уровня знаний и умений. </a:t>
            </a:r>
          </a:p>
        </p:txBody>
      </p:sp>
    </p:spTree>
    <p:extLst>
      <p:ext uri="{BB962C8B-B14F-4D97-AF65-F5344CB8AC3E}">
        <p14:creationId xmlns:p14="http://schemas.microsoft.com/office/powerpoint/2010/main" val="411338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22114"/>
          </a:xfrm>
        </p:spPr>
        <p:txBody>
          <a:bodyPr>
            <a:noAutofit/>
          </a:bodyPr>
          <a:lstStyle/>
          <a:p>
            <a:pPr algn="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Образовательный </a:t>
            </a:r>
            <a:r>
              <a:rPr lang="ru-RU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052736"/>
            <a:ext cx="7272808" cy="54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-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это форма взаимодействия педагога и детей, которая способствует формированию умений решать </a:t>
            </a:r>
            <a:r>
              <a:rPr lang="ru-RU" sz="40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определенные учебные </a:t>
            </a:r>
            <a:r>
              <a:rPr lang="ru-RU" sz="4000" b="1" dirty="0">
                <a:solidFill>
                  <a:srgbClr val="003300"/>
                </a:solidFill>
                <a:latin typeface="Book Antiqua" panose="02040602050305030304" pitchFamily="18" charset="0"/>
              </a:rPr>
              <a:t>задачи на основе компетентного выбора альтернативных вариантов через реализацию определенного сюжета.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2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22114"/>
          </a:xfrm>
        </p:spPr>
        <p:txBody>
          <a:bodyPr>
            <a:noAutofit/>
          </a:bodyPr>
          <a:lstStyle/>
          <a:p>
            <a:pPr algn="r"/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Образовательный </a:t>
            </a:r>
            <a:r>
              <a:rPr lang="ru-RU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80728"/>
            <a:ext cx="7416824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400" b="1" dirty="0" smtClean="0">
                <a:latin typeface="Book Antiqua" pitchFamily="18" charset="0"/>
              </a:rPr>
              <a:t>Другими словами «ОК» - это специальным </a:t>
            </a:r>
            <a:r>
              <a:rPr lang="ru-RU" sz="3400" b="1" dirty="0">
                <a:latin typeface="Book Antiqua" pitchFamily="18" charset="0"/>
              </a:rPr>
              <a:t>образом организованный вид исследовательской деятельности, </a:t>
            </a:r>
            <a:r>
              <a:rPr lang="ru-RU" sz="3400" b="1" dirty="0" smtClean="0">
                <a:latin typeface="Book Antiqua" pitchFamily="18" charset="0"/>
              </a:rPr>
              <a:t>связанный с </a:t>
            </a:r>
            <a:r>
              <a:rPr lang="ru-RU" sz="3400" b="1" dirty="0">
                <a:latin typeface="Book Antiqua" pitchFamily="18" charset="0"/>
              </a:rPr>
              <a:t>поиском и обнаружением мест, объектов, людей</a:t>
            </a:r>
            <a:r>
              <a:rPr lang="ru-RU" sz="3400" b="1" dirty="0" smtClean="0">
                <a:latin typeface="Book Antiqua" pitchFamily="18" charset="0"/>
              </a:rPr>
              <a:t>, заданий,  </a:t>
            </a:r>
            <a:r>
              <a:rPr lang="ru-RU" sz="3400" b="1" dirty="0">
                <a:latin typeface="Book Antiqua" pitchFamily="18" charset="0"/>
              </a:rPr>
              <a:t>информации, для решения которой используются ресурсы какой-либо территории или информационные ресурсы.</a:t>
            </a:r>
          </a:p>
          <a:p>
            <a:pPr marL="0" indent="0">
              <a:buNone/>
            </a:pPr>
            <a:endParaRPr lang="ru-RU" sz="3400" dirty="0" smtClean="0"/>
          </a:p>
        </p:txBody>
      </p:sp>
    </p:spTree>
    <p:extLst>
      <p:ext uri="{BB962C8B-B14F-4D97-AF65-F5344CB8AC3E}">
        <p14:creationId xmlns:p14="http://schemas.microsoft.com/office/powerpoint/2010/main" val="613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460432" cy="792088"/>
          </a:xfrm>
        </p:spPr>
        <p:txBody>
          <a:bodyPr>
            <a:noAutofit/>
          </a:bodyPr>
          <a:lstStyle/>
          <a:p>
            <a:pPr algn="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Возможности квеста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2816" y="1124744"/>
            <a:ext cx="7740352" cy="54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Квест обладает почти 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безграничными возможностями, оказывает неоценимую помощь педагогу, предоставляя возможность </a:t>
            </a:r>
            <a:r>
              <a:rPr lang="ru-RU" sz="3800" b="1" u="sng" dirty="0">
                <a:solidFill>
                  <a:srgbClr val="003300"/>
                </a:solidFill>
                <a:latin typeface="Book Antiqua" panose="02040602050305030304" pitchFamily="18" charset="0"/>
              </a:rPr>
              <a:t>разнообразить 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воспитательно-образовательный процесс, сделать его необычным, запоминающимся, увлекательным, веселым, игровым. </a:t>
            </a:r>
            <a:endParaRPr lang="ru-RU" sz="38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4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 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игре удовольствие приносит не только результат, но и </a:t>
            </a:r>
            <a:r>
              <a:rPr lang="ru-RU" sz="3800" b="1" u="sng" dirty="0">
                <a:solidFill>
                  <a:srgbClr val="003300"/>
                </a:solidFill>
                <a:latin typeface="Book Antiqua" panose="02040602050305030304" pitchFamily="18" charset="0"/>
              </a:rPr>
              <a:t>процесс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 его достижения</a:t>
            </a:r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. </a:t>
            </a:r>
            <a:endParaRPr lang="ru-RU" sz="36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1900" b="1" dirty="0" smtClean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3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В 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квестах присутствует </a:t>
            </a:r>
            <a:r>
              <a:rPr lang="ru-RU" sz="3800" b="1" u="sng" dirty="0">
                <a:solidFill>
                  <a:srgbClr val="003300"/>
                </a:solidFill>
                <a:latin typeface="Book Antiqua" panose="02040602050305030304" pitchFamily="18" charset="0"/>
              </a:rPr>
              <a:t>элемент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 </a:t>
            </a:r>
            <a:r>
              <a:rPr lang="ru-RU" sz="3800" b="1" u="sng" dirty="0">
                <a:solidFill>
                  <a:srgbClr val="003300"/>
                </a:solidFill>
                <a:latin typeface="Book Antiqua" panose="02040602050305030304" pitchFamily="18" charset="0"/>
              </a:rPr>
              <a:t>соревновательности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, а также </a:t>
            </a:r>
            <a:r>
              <a:rPr lang="ru-RU" sz="3800" b="1" u="sng" dirty="0">
                <a:solidFill>
                  <a:srgbClr val="003300"/>
                </a:solidFill>
                <a:latin typeface="Book Antiqua" panose="02040602050305030304" pitchFamily="18" charset="0"/>
              </a:rPr>
              <a:t>эффект</a:t>
            </a:r>
            <a:r>
              <a:rPr lang="ru-RU" sz="3800" b="1" dirty="0">
                <a:solidFill>
                  <a:srgbClr val="003300"/>
                </a:solidFill>
                <a:latin typeface="Book Antiqua" panose="02040602050305030304" pitchFamily="18" charset="0"/>
              </a:rPr>
              <a:t> </a:t>
            </a:r>
            <a:r>
              <a:rPr lang="ru-RU" sz="3800" b="1" u="sng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неожиданности</a:t>
            </a:r>
            <a:r>
              <a:rPr lang="ru-RU" sz="38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.</a:t>
            </a:r>
            <a:endParaRPr lang="ru-RU" sz="38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8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88832" cy="936104"/>
          </a:xfrm>
        </p:spPr>
        <p:txBody>
          <a:bodyPr>
            <a:noAutofit/>
          </a:bodyPr>
          <a:lstStyle/>
          <a:p>
            <a:pPr algn="r"/>
            <a:r>
              <a:rPr lang="ru-RU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Квесторазвитие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124744"/>
            <a:ext cx="7452320" cy="5733256"/>
          </a:xfrm>
        </p:spPr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Игровая </a:t>
            </a:r>
            <a:endParaRPr lang="ru-RU" sz="36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lvl="0"/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Коммуникативная</a:t>
            </a:r>
          </a:p>
          <a:p>
            <a:pPr lvl="0"/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Познавательно-исследовательская</a:t>
            </a:r>
          </a:p>
          <a:p>
            <a:pPr lvl="0"/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Двигательная</a:t>
            </a:r>
          </a:p>
          <a:p>
            <a:pPr lvl="0"/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Изобразительная</a:t>
            </a:r>
          </a:p>
          <a:p>
            <a:pPr lvl="0"/>
            <a:r>
              <a:rPr lang="ru-RU" sz="3600" b="1" dirty="0">
                <a:solidFill>
                  <a:srgbClr val="003300"/>
                </a:solidFill>
                <a:latin typeface="Book Antiqua" panose="02040602050305030304" pitchFamily="18" charset="0"/>
              </a:rPr>
              <a:t>Музыкальная</a:t>
            </a:r>
          </a:p>
          <a:p>
            <a:pPr lvl="0"/>
            <a:r>
              <a:rPr lang="ru-RU" sz="3600" b="1" dirty="0" smtClean="0">
                <a:solidFill>
                  <a:srgbClr val="003300"/>
                </a:solidFill>
                <a:latin typeface="Book Antiqua" panose="02040602050305030304" pitchFamily="18" charset="0"/>
              </a:rPr>
              <a:t>Художественно-эстетическая</a:t>
            </a:r>
            <a:endParaRPr lang="ru-RU" sz="3600" b="1" dirty="0">
              <a:solidFill>
                <a:srgbClr val="003300"/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01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932</Words>
  <Application>Microsoft Office PowerPoint</Application>
  <PresentationFormat>Экран (4:3)</PresentationFormat>
  <Paragraphs>271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Тема Office</vt:lpstr>
      <vt:lpstr>Специальное оформление</vt:lpstr>
      <vt:lpstr>Малая творческая группа «Я и технология образовательного квеста»</vt:lpstr>
      <vt:lpstr>Презентация PowerPoint</vt:lpstr>
      <vt:lpstr>Презентация PowerPoint</vt:lpstr>
      <vt:lpstr>Квест</vt:lpstr>
      <vt:lpstr>Квест</vt:lpstr>
      <vt:lpstr>Образовательный квест</vt:lpstr>
      <vt:lpstr>Образовательный квест</vt:lpstr>
      <vt:lpstr>Возможности квеста</vt:lpstr>
      <vt:lpstr>Квесторазвитие</vt:lpstr>
      <vt:lpstr>Типология квестов</vt:lpstr>
      <vt:lpstr>По форме проведения </vt:lpstr>
      <vt:lpstr>По режиму проведения</vt:lpstr>
      <vt:lpstr>По сроку реализации </vt:lpstr>
      <vt:lpstr>Презентация PowerPoint</vt:lpstr>
      <vt:lpstr>Презентация PowerPoint</vt:lpstr>
      <vt:lpstr>По типу задач </vt:lpstr>
      <vt:lpstr> Классификация  квест-технологии </vt:lpstr>
      <vt:lpstr>Структура квест-технологии</vt:lpstr>
      <vt:lpstr>Организационная  роль педагога в квесте</vt:lpstr>
      <vt:lpstr>Основные критерии качества квеста </vt:lpstr>
      <vt:lpstr>Презентация PowerPoint</vt:lpstr>
      <vt:lpstr> Алгоритм разработки  программы квеста</vt:lpstr>
      <vt:lpstr>Этапы организации</vt:lpstr>
      <vt:lpstr>Этап подготовки</vt:lpstr>
      <vt:lpstr>Этап подготовки</vt:lpstr>
      <vt:lpstr>Этапы реализации квеста</vt:lpstr>
      <vt:lpstr>Требования к  сценарию квеста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ольга</cp:lastModifiedBy>
  <cp:revision>61</cp:revision>
  <dcterms:created xsi:type="dcterms:W3CDTF">2009-01-08T12:15:48Z</dcterms:created>
  <dcterms:modified xsi:type="dcterms:W3CDTF">2017-09-29T04:00:36Z</dcterms:modified>
</cp:coreProperties>
</file>