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31"/>
  </p:notesMasterIdLst>
  <p:sldIdLst>
    <p:sldId id="286" r:id="rId3"/>
    <p:sldId id="289" r:id="rId4"/>
    <p:sldId id="287" r:id="rId5"/>
    <p:sldId id="257" r:id="rId6"/>
    <p:sldId id="264" r:id="rId7"/>
    <p:sldId id="259" r:id="rId8"/>
    <p:sldId id="290" r:id="rId9"/>
    <p:sldId id="262" r:id="rId10"/>
    <p:sldId id="261" r:id="rId11"/>
    <p:sldId id="266" r:id="rId12"/>
    <p:sldId id="278" r:id="rId13"/>
    <p:sldId id="279" r:id="rId14"/>
    <p:sldId id="280" r:id="rId15"/>
    <p:sldId id="281" r:id="rId16"/>
    <p:sldId id="282" r:id="rId17"/>
    <p:sldId id="284" r:id="rId18"/>
    <p:sldId id="277" r:id="rId19"/>
    <p:sldId id="267" r:id="rId20"/>
    <p:sldId id="272" r:id="rId21"/>
    <p:sldId id="265" r:id="rId22"/>
    <p:sldId id="269" r:id="rId23"/>
    <p:sldId id="270" r:id="rId24"/>
    <p:sldId id="271" r:id="rId25"/>
    <p:sldId id="273" r:id="rId26"/>
    <p:sldId id="274" r:id="rId27"/>
    <p:sldId id="275" r:id="rId28"/>
    <p:sldId id="285" r:id="rId29"/>
    <p:sldId id="276" r:id="rId30"/>
  </p:sldIdLst>
  <p:sldSz cx="9144000" cy="6858000" type="screen4x3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99FF"/>
    <a:srgbClr val="003300"/>
    <a:srgbClr val="FF0000"/>
    <a:srgbClr val="FFFF00"/>
    <a:srgbClr val="008000"/>
    <a:srgbClr val="CC00FF"/>
    <a:srgbClr val="00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327F97BB-C833-4FB7-BDE5-3F7075034690}" styleName="Стиль из темы 2 - акцент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Стиль из темы 2 - акцент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9C7853C-536D-4A76-A0AE-DD22124D55A5}" styleName="Стиль из темы 1 - акцент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D113A9D2-9D6B-4929-AA2D-F23B5EE8CBE7}" styleName="Стиль из темы 2 - акцент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72833802-FEF1-4C79-8D5D-14CF1EAF98D9}" styleName="Светлый стиль 2 - акцент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46F890A9-2807-4EBB-B81D-B2AA78EC7F39}" styleName="Темный стиль 2 - акцент 5/акцент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50" d="100"/>
          <a:sy n="50" d="100"/>
        </p:scale>
        <p:origin x="-1086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theme" Target="theme/them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presProps" Target="pres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AA6338A-99F1-44C6-B30D-DCFFA50338AE}" type="datetimeFigureOut">
              <a:rPr lang="ru-RU" smtClean="0"/>
              <a:t>29.09.2017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E1E9454-1854-46E8-8E9C-2EE453C6E4C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175336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1E9454-1854-46E8-8E9C-2EE453C6E4CF}" type="slidenum">
              <a:rPr lang="ru-RU" smtClean="0"/>
              <a:t>23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24530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4AC259-EBD3-4477-8ED1-9C4E8D32F78F}" type="datetimeFigureOut">
              <a:rPr lang="uk-UA" smtClean="0"/>
              <a:t>29.09.2017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2C2C70-2A90-47DD-B4C7-2A4AE87F3363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5032850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4AC259-EBD3-4477-8ED1-9C4E8D32F78F}" type="datetimeFigureOut">
              <a:rPr lang="uk-UA" smtClean="0"/>
              <a:t>29.09.2017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2C2C70-2A90-47DD-B4C7-2A4AE87F3363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5580411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4AC259-EBD3-4477-8ED1-9C4E8D32F78F}" type="datetimeFigureOut">
              <a:rPr lang="uk-UA" smtClean="0"/>
              <a:t>29.09.2017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2C2C70-2A90-47DD-B4C7-2A4AE87F3363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9528604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9D1EDC-A2B1-4467-8D3F-4DFD9B83CAD8}" type="datetimeFigureOut">
              <a:rPr lang="uk-UA" smtClean="0"/>
              <a:t>29.09.2017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570F2-E200-4629-A09A-B32E2C0D788B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96549669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9D1EDC-A2B1-4467-8D3F-4DFD9B83CAD8}" type="datetimeFigureOut">
              <a:rPr lang="uk-UA" smtClean="0"/>
              <a:t>29.09.2017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570F2-E200-4629-A09A-B32E2C0D788B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6010602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9D1EDC-A2B1-4467-8D3F-4DFD9B83CAD8}" type="datetimeFigureOut">
              <a:rPr lang="uk-UA" smtClean="0"/>
              <a:t>29.09.2017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570F2-E200-4629-A09A-B32E2C0D788B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80190108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9D1EDC-A2B1-4467-8D3F-4DFD9B83CAD8}" type="datetimeFigureOut">
              <a:rPr lang="uk-UA" smtClean="0"/>
              <a:t>29.09.2017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570F2-E200-4629-A09A-B32E2C0D788B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2183476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9D1EDC-A2B1-4467-8D3F-4DFD9B83CAD8}" type="datetimeFigureOut">
              <a:rPr lang="uk-UA" smtClean="0"/>
              <a:t>29.09.2017</a:t>
            </a:fld>
            <a:endParaRPr lang="uk-UA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570F2-E200-4629-A09A-B32E2C0D788B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63578422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9D1EDC-A2B1-4467-8D3F-4DFD9B83CAD8}" type="datetimeFigureOut">
              <a:rPr lang="uk-UA" smtClean="0"/>
              <a:t>29.09.2017</a:t>
            </a:fld>
            <a:endParaRPr lang="uk-UA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570F2-E200-4629-A09A-B32E2C0D788B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12351598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9D1EDC-A2B1-4467-8D3F-4DFD9B83CAD8}" type="datetimeFigureOut">
              <a:rPr lang="uk-UA" smtClean="0"/>
              <a:t>29.09.2017</a:t>
            </a:fld>
            <a:endParaRPr lang="uk-UA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570F2-E200-4629-A09A-B32E2C0D788B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25129179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9D1EDC-A2B1-4467-8D3F-4DFD9B83CAD8}" type="datetimeFigureOut">
              <a:rPr lang="uk-UA" smtClean="0"/>
              <a:t>29.09.2017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570F2-E200-4629-A09A-B32E2C0D788B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0933669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4AC259-EBD3-4477-8ED1-9C4E8D32F78F}" type="datetimeFigureOut">
              <a:rPr lang="uk-UA" smtClean="0"/>
              <a:t>29.09.2017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2C2C70-2A90-47DD-B4C7-2A4AE87F3363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08778948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9D1EDC-A2B1-4467-8D3F-4DFD9B83CAD8}" type="datetimeFigureOut">
              <a:rPr lang="uk-UA" smtClean="0"/>
              <a:t>29.09.2017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570F2-E200-4629-A09A-B32E2C0D788B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91624932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9D1EDC-A2B1-4467-8D3F-4DFD9B83CAD8}" type="datetimeFigureOut">
              <a:rPr lang="uk-UA" smtClean="0"/>
              <a:t>29.09.2017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570F2-E200-4629-A09A-B32E2C0D788B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59869988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9D1EDC-A2B1-4467-8D3F-4DFD9B83CAD8}" type="datetimeFigureOut">
              <a:rPr lang="uk-UA" smtClean="0"/>
              <a:t>29.09.2017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570F2-E200-4629-A09A-B32E2C0D788B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0664872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4AC259-EBD3-4477-8ED1-9C4E8D32F78F}" type="datetimeFigureOut">
              <a:rPr lang="uk-UA" smtClean="0"/>
              <a:t>29.09.2017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2C2C70-2A90-47DD-B4C7-2A4AE87F3363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0584004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4AC259-EBD3-4477-8ED1-9C4E8D32F78F}" type="datetimeFigureOut">
              <a:rPr lang="uk-UA" smtClean="0"/>
              <a:t>29.09.2017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2C2C70-2A90-47DD-B4C7-2A4AE87F3363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4517496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4AC259-EBD3-4477-8ED1-9C4E8D32F78F}" type="datetimeFigureOut">
              <a:rPr lang="uk-UA" smtClean="0"/>
              <a:t>29.09.2017</a:t>
            </a:fld>
            <a:endParaRPr lang="uk-UA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2C2C70-2A90-47DD-B4C7-2A4AE87F3363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325238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4AC259-EBD3-4477-8ED1-9C4E8D32F78F}" type="datetimeFigureOut">
              <a:rPr lang="uk-UA" smtClean="0"/>
              <a:t>29.09.2017</a:t>
            </a:fld>
            <a:endParaRPr lang="uk-UA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2C2C70-2A90-47DD-B4C7-2A4AE87F3363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296947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4AC259-EBD3-4477-8ED1-9C4E8D32F78F}" type="datetimeFigureOut">
              <a:rPr lang="uk-UA" smtClean="0"/>
              <a:t>29.09.2017</a:t>
            </a:fld>
            <a:endParaRPr lang="uk-UA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2C2C70-2A90-47DD-B4C7-2A4AE87F3363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8543045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4AC259-EBD3-4477-8ED1-9C4E8D32F78F}" type="datetimeFigureOut">
              <a:rPr lang="uk-UA" smtClean="0"/>
              <a:t>29.09.2017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2C2C70-2A90-47DD-B4C7-2A4AE87F3363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874311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4AC259-EBD3-4477-8ED1-9C4E8D32F78F}" type="datetimeFigureOut">
              <a:rPr lang="uk-UA" smtClean="0"/>
              <a:t>29.09.2017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2C2C70-2A90-47DD-B4C7-2A4AE87F3363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6425740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"/>
            <a:ext cx="9144000" cy="6876446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4AC259-EBD3-4477-8ED1-9C4E8D32F78F}" type="datetimeFigureOut">
              <a:rPr lang="uk-UA" smtClean="0"/>
              <a:t>29.09.2017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2C2C70-2A90-47DD-B4C7-2A4AE87F3363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9910745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7384"/>
            <a:ext cx="9144000" cy="6885384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9D1EDC-A2B1-4467-8D3F-4DFD9B83CAD8}" type="datetimeFigureOut">
              <a:rPr lang="uk-UA" smtClean="0"/>
              <a:t>29.09.2017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2570F2-E200-4629-A09A-B32E2C0D788B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0853983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188640"/>
            <a:ext cx="9144000" cy="6480720"/>
          </a:xfrm>
        </p:spPr>
        <p:txBody>
          <a:bodyPr>
            <a:noAutofit/>
          </a:bodyPr>
          <a:lstStyle/>
          <a:p>
            <a:r>
              <a:rPr lang="ru-RU" sz="6000" b="1" dirty="0" smtClean="0">
                <a:solidFill>
                  <a:srgbClr val="008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  <a:cs typeface="Segoe UI Light" panose="020B0502040204020203" pitchFamily="34" charset="0"/>
              </a:rPr>
              <a:t>Малая творческая группа</a:t>
            </a:r>
            <a:br>
              <a:rPr lang="ru-RU" sz="6000" b="1" dirty="0" smtClean="0">
                <a:solidFill>
                  <a:srgbClr val="008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  <a:cs typeface="Segoe UI Light" panose="020B0502040204020203" pitchFamily="34" charset="0"/>
              </a:rPr>
            </a:br>
            <a:r>
              <a:rPr lang="ru-RU" sz="8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  <a:cs typeface="Segoe UI Light" panose="020B0502040204020203" pitchFamily="34" charset="0"/>
              </a:rPr>
              <a:t>«Я и технология образовательного </a:t>
            </a:r>
            <a:r>
              <a:rPr lang="ru-RU" sz="80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  <a:cs typeface="Segoe UI Light" panose="020B0502040204020203" pitchFamily="34" charset="0"/>
              </a:rPr>
              <a:t>квеста</a:t>
            </a:r>
            <a:r>
              <a:rPr lang="ru-RU" sz="8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  <a:cs typeface="Segoe UI Light" panose="020B0502040204020203" pitchFamily="34" charset="0"/>
              </a:rPr>
              <a:t>»</a:t>
            </a:r>
            <a:endParaRPr lang="uk-UA" sz="200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95004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199" y="0"/>
            <a:ext cx="8462041" cy="1052736"/>
          </a:xfrm>
        </p:spPr>
        <p:txBody>
          <a:bodyPr>
            <a:noAutofit/>
          </a:bodyPr>
          <a:lstStyle/>
          <a:p>
            <a:pPr algn="r"/>
            <a:r>
              <a:rPr lang="ru-RU" sz="5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Типология </a:t>
            </a:r>
            <a:r>
              <a:rPr lang="ru-RU" sz="54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квестов</a:t>
            </a:r>
            <a:endParaRPr lang="ru-RU" sz="54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 Antiqua" panose="02040602050305030304" pitchFamily="18" charset="0"/>
            </a:endParaRPr>
          </a:p>
        </p:txBody>
      </p:sp>
      <p:pic>
        <p:nvPicPr>
          <p:cNvPr id="4" name="Рисунок 3" descr="http://imc-peterhof.spb.ru/images/DmitrievaEV/s-4.png"/>
          <p:cNvPicPr/>
          <p:nvPr/>
        </p:nvPicPr>
        <p:blipFill rotWithShape="1">
          <a:blip r:embed="rId2" cstate="print"/>
          <a:srcRect l="2083" t="2391" r="11667" b="7993"/>
          <a:stretch/>
        </p:blipFill>
        <p:spPr bwMode="auto">
          <a:xfrm>
            <a:off x="190500" y="836712"/>
            <a:ext cx="8953500" cy="5887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extBox 2"/>
          <p:cNvSpPr txBox="1"/>
          <p:nvPr/>
        </p:nvSpPr>
        <p:spPr>
          <a:xfrm>
            <a:off x="395536" y="990724"/>
            <a:ext cx="2534668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</a:rPr>
              <a:t>По структуре</a:t>
            </a:r>
          </a:p>
          <a:p>
            <a:r>
              <a:rPr lang="ru-RU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</a:rPr>
              <a:t> сюжетов</a:t>
            </a:r>
            <a:endParaRPr lang="ru-RU" sz="28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 Antiqu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94748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435280" cy="778098"/>
          </a:xfrm>
        </p:spPr>
        <p:txBody>
          <a:bodyPr>
            <a:noAutofit/>
          </a:bodyPr>
          <a:lstStyle/>
          <a:p>
            <a:pPr algn="r"/>
            <a:r>
              <a:rPr lang="ru-RU" sz="4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По форме проведения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907704" y="1196752"/>
            <a:ext cx="6984776" cy="5400600"/>
          </a:xfrm>
        </p:spPr>
        <p:txBody>
          <a:bodyPr>
            <a:normAutofit/>
          </a:bodyPr>
          <a:lstStyle/>
          <a:p>
            <a:r>
              <a:rPr lang="ru-RU" sz="4000" b="1" dirty="0" smtClean="0">
                <a:solidFill>
                  <a:srgbClr val="003300"/>
                </a:solidFill>
                <a:latin typeface="Book Antiqua" panose="02040602050305030304" pitchFamily="18" charset="0"/>
              </a:rPr>
              <a:t>компьютерные </a:t>
            </a:r>
            <a:r>
              <a:rPr lang="ru-RU" sz="4000" b="1" dirty="0">
                <a:solidFill>
                  <a:srgbClr val="003300"/>
                </a:solidFill>
                <a:latin typeface="Book Antiqua" panose="02040602050305030304" pitchFamily="18" charset="0"/>
              </a:rPr>
              <a:t>игры-</a:t>
            </a:r>
            <a:r>
              <a:rPr lang="ru-RU" sz="4000" b="1" dirty="0" err="1">
                <a:solidFill>
                  <a:srgbClr val="003300"/>
                </a:solidFill>
                <a:latin typeface="Book Antiqua" panose="02040602050305030304" pitchFamily="18" charset="0"/>
              </a:rPr>
              <a:t>квесты</a:t>
            </a:r>
            <a:r>
              <a:rPr lang="ru-RU" sz="4000" b="1" dirty="0">
                <a:solidFill>
                  <a:srgbClr val="003300"/>
                </a:solidFill>
                <a:latin typeface="Book Antiqua" panose="02040602050305030304" pitchFamily="18" charset="0"/>
              </a:rPr>
              <a:t> 	</a:t>
            </a:r>
            <a:endParaRPr lang="ru-RU" sz="4000" b="1" dirty="0" smtClean="0">
              <a:solidFill>
                <a:srgbClr val="003300"/>
              </a:solidFill>
              <a:latin typeface="Book Antiqua" panose="02040602050305030304" pitchFamily="18" charset="0"/>
            </a:endParaRPr>
          </a:p>
          <a:p>
            <a:r>
              <a:rPr lang="ru-RU" sz="4000" b="1" dirty="0" smtClean="0">
                <a:solidFill>
                  <a:srgbClr val="003300"/>
                </a:solidFill>
                <a:latin typeface="Book Antiqua" panose="02040602050305030304" pitchFamily="18" charset="0"/>
              </a:rPr>
              <a:t>веб-</a:t>
            </a:r>
            <a:r>
              <a:rPr lang="ru-RU" sz="4000" b="1" dirty="0" err="1" smtClean="0">
                <a:solidFill>
                  <a:srgbClr val="003300"/>
                </a:solidFill>
                <a:latin typeface="Book Antiqua" panose="02040602050305030304" pitchFamily="18" charset="0"/>
              </a:rPr>
              <a:t>квесты</a:t>
            </a:r>
            <a:r>
              <a:rPr lang="ru-RU" sz="4000" b="1" dirty="0" smtClean="0">
                <a:solidFill>
                  <a:srgbClr val="003300"/>
                </a:solidFill>
                <a:latin typeface="Book Antiqua" panose="02040602050305030304" pitchFamily="18" charset="0"/>
              </a:rPr>
              <a:t> </a:t>
            </a:r>
            <a:r>
              <a:rPr lang="ru-RU" sz="4000" b="1" dirty="0">
                <a:solidFill>
                  <a:srgbClr val="003300"/>
                </a:solidFill>
                <a:latin typeface="Book Antiqua" panose="02040602050305030304" pitchFamily="18" charset="0"/>
              </a:rPr>
              <a:t>		</a:t>
            </a:r>
            <a:endParaRPr lang="ru-RU" sz="4000" b="1" dirty="0" smtClean="0">
              <a:solidFill>
                <a:srgbClr val="003300"/>
              </a:solidFill>
              <a:latin typeface="Book Antiqua" panose="02040602050305030304" pitchFamily="18" charset="0"/>
            </a:endParaRPr>
          </a:p>
          <a:p>
            <a:r>
              <a:rPr lang="en-US" sz="4000" b="1" dirty="0" smtClean="0">
                <a:solidFill>
                  <a:srgbClr val="003300"/>
                </a:solidFill>
                <a:latin typeface="Book Antiqua" panose="02040602050305030304" pitchFamily="18" charset="0"/>
              </a:rPr>
              <a:t>QR</a:t>
            </a:r>
            <a:r>
              <a:rPr lang="ru-RU" sz="4000" b="1" dirty="0">
                <a:solidFill>
                  <a:srgbClr val="003300"/>
                </a:solidFill>
                <a:latin typeface="Book Antiqua" panose="02040602050305030304" pitchFamily="18" charset="0"/>
              </a:rPr>
              <a:t>-</a:t>
            </a:r>
            <a:r>
              <a:rPr lang="ru-RU" sz="4000" b="1" dirty="0" err="1">
                <a:solidFill>
                  <a:srgbClr val="003300"/>
                </a:solidFill>
                <a:latin typeface="Book Antiqua" panose="02040602050305030304" pitchFamily="18" charset="0"/>
              </a:rPr>
              <a:t>квесты</a:t>
            </a:r>
            <a:r>
              <a:rPr lang="ru-RU" sz="4000" b="1" dirty="0">
                <a:solidFill>
                  <a:srgbClr val="003300"/>
                </a:solidFill>
                <a:latin typeface="Book Antiqua" panose="02040602050305030304" pitchFamily="18" charset="0"/>
              </a:rPr>
              <a:t> 		</a:t>
            </a:r>
            <a:endParaRPr lang="ru-RU" sz="4000" b="1" dirty="0" smtClean="0">
              <a:solidFill>
                <a:srgbClr val="003300"/>
              </a:solidFill>
              <a:latin typeface="Book Antiqua" panose="02040602050305030304" pitchFamily="18" charset="0"/>
            </a:endParaRPr>
          </a:p>
          <a:p>
            <a:r>
              <a:rPr lang="ru-RU" sz="4000" b="1" dirty="0" smtClean="0">
                <a:solidFill>
                  <a:srgbClr val="003300"/>
                </a:solidFill>
                <a:latin typeface="Book Antiqua" panose="02040602050305030304" pitchFamily="18" charset="0"/>
              </a:rPr>
              <a:t>медиа-</a:t>
            </a:r>
            <a:r>
              <a:rPr lang="ru-RU" sz="4000" b="1" dirty="0" err="1" smtClean="0">
                <a:solidFill>
                  <a:srgbClr val="003300"/>
                </a:solidFill>
                <a:latin typeface="Book Antiqua" panose="02040602050305030304" pitchFamily="18" charset="0"/>
              </a:rPr>
              <a:t>квесты</a:t>
            </a:r>
            <a:r>
              <a:rPr lang="ru-RU" sz="4000" b="1" dirty="0" smtClean="0">
                <a:solidFill>
                  <a:srgbClr val="003300"/>
                </a:solidFill>
                <a:latin typeface="Book Antiqua" panose="02040602050305030304" pitchFamily="18" charset="0"/>
              </a:rPr>
              <a:t> </a:t>
            </a:r>
            <a:r>
              <a:rPr lang="ru-RU" sz="4000" b="1" dirty="0">
                <a:solidFill>
                  <a:srgbClr val="003300"/>
                </a:solidFill>
                <a:latin typeface="Book Antiqua" panose="02040602050305030304" pitchFamily="18" charset="0"/>
              </a:rPr>
              <a:t>		</a:t>
            </a:r>
            <a:endParaRPr lang="ru-RU" sz="4000" b="1" dirty="0" smtClean="0">
              <a:solidFill>
                <a:srgbClr val="003300"/>
              </a:solidFill>
              <a:latin typeface="Book Antiqua" panose="02040602050305030304" pitchFamily="18" charset="0"/>
            </a:endParaRPr>
          </a:p>
          <a:p>
            <a:r>
              <a:rPr lang="ru-RU" sz="4000" b="1" dirty="0" smtClean="0">
                <a:solidFill>
                  <a:srgbClr val="003300"/>
                </a:solidFill>
                <a:latin typeface="Book Antiqua" panose="02040602050305030304" pitchFamily="18" charset="0"/>
              </a:rPr>
              <a:t>квесты </a:t>
            </a:r>
            <a:r>
              <a:rPr lang="ru-RU" sz="4000" b="1" dirty="0">
                <a:solidFill>
                  <a:srgbClr val="003300"/>
                </a:solidFill>
                <a:latin typeface="Book Antiqua" panose="02040602050305030304" pitchFamily="18" charset="0"/>
              </a:rPr>
              <a:t>на природе 		</a:t>
            </a:r>
          </a:p>
          <a:p>
            <a:r>
              <a:rPr lang="ru-RU" sz="4000" b="1" dirty="0" smtClean="0">
                <a:solidFill>
                  <a:srgbClr val="003300"/>
                </a:solidFill>
                <a:latin typeface="Book Antiqua" panose="02040602050305030304" pitchFamily="18" charset="0"/>
              </a:rPr>
              <a:t>комбинированные</a:t>
            </a:r>
            <a:endParaRPr lang="ru-RU" sz="4000" b="1" dirty="0">
              <a:solidFill>
                <a:srgbClr val="003300"/>
              </a:solidFill>
              <a:latin typeface="Book Antiqua" panose="02040602050305030304" pitchFamily="18" charset="0"/>
            </a:endParaRP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393536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87624" y="274638"/>
            <a:ext cx="7704856" cy="778098"/>
          </a:xfrm>
        </p:spPr>
        <p:txBody>
          <a:bodyPr>
            <a:noAutofit/>
          </a:bodyPr>
          <a:lstStyle/>
          <a:p>
            <a:pPr algn="r"/>
            <a:r>
              <a:rPr lang="ru-RU" sz="4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По режиму проведения</a:t>
            </a:r>
            <a:endParaRPr lang="ru-RU" sz="48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 Antiqua" panose="0204060205030503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907704" y="1600200"/>
            <a:ext cx="7056784" cy="4997152"/>
          </a:xfrm>
        </p:spPr>
        <p:txBody>
          <a:bodyPr/>
          <a:lstStyle/>
          <a:p>
            <a:r>
              <a:rPr lang="ru-RU" sz="4400" b="1" dirty="0">
                <a:solidFill>
                  <a:srgbClr val="003300"/>
                </a:solidFill>
                <a:latin typeface="Book Antiqua" panose="02040602050305030304" pitchFamily="18" charset="0"/>
              </a:rPr>
              <a:t>в реальном </a:t>
            </a:r>
            <a:r>
              <a:rPr lang="ru-RU" sz="4400" b="1" dirty="0" smtClean="0">
                <a:solidFill>
                  <a:srgbClr val="003300"/>
                </a:solidFill>
                <a:latin typeface="Book Antiqua" panose="02040602050305030304" pitchFamily="18" charset="0"/>
              </a:rPr>
              <a:t>режиме</a:t>
            </a:r>
          </a:p>
          <a:p>
            <a:r>
              <a:rPr lang="ru-RU" sz="4400" b="1" dirty="0" smtClean="0">
                <a:solidFill>
                  <a:srgbClr val="003300"/>
                </a:solidFill>
                <a:latin typeface="Book Antiqua" panose="02040602050305030304" pitchFamily="18" charset="0"/>
              </a:rPr>
              <a:t>в </a:t>
            </a:r>
            <a:r>
              <a:rPr lang="ru-RU" sz="4400" b="1" dirty="0">
                <a:solidFill>
                  <a:srgbClr val="003300"/>
                </a:solidFill>
                <a:latin typeface="Book Antiqua" panose="02040602050305030304" pitchFamily="18" charset="0"/>
              </a:rPr>
              <a:t>виртуальном </a:t>
            </a:r>
            <a:r>
              <a:rPr lang="ru-RU" sz="4400" b="1" dirty="0" smtClean="0">
                <a:solidFill>
                  <a:srgbClr val="003300"/>
                </a:solidFill>
                <a:latin typeface="Book Antiqua" panose="02040602050305030304" pitchFamily="18" charset="0"/>
              </a:rPr>
              <a:t>режиме</a:t>
            </a:r>
          </a:p>
          <a:p>
            <a:r>
              <a:rPr lang="ru-RU" sz="4400" b="1" dirty="0" smtClean="0">
                <a:solidFill>
                  <a:srgbClr val="003300"/>
                </a:solidFill>
                <a:latin typeface="Book Antiqua" panose="02040602050305030304" pitchFamily="18" charset="0"/>
              </a:rPr>
              <a:t>в </a:t>
            </a:r>
            <a:r>
              <a:rPr lang="ru-RU" sz="4400" b="1" dirty="0">
                <a:solidFill>
                  <a:srgbClr val="003300"/>
                </a:solidFill>
                <a:latin typeface="Book Antiqua" panose="02040602050305030304" pitchFamily="18" charset="0"/>
              </a:rPr>
              <a:t>комбинированном режиме.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072287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03648" y="274638"/>
            <a:ext cx="7560840" cy="778098"/>
          </a:xfrm>
        </p:spPr>
        <p:txBody>
          <a:bodyPr>
            <a:noAutofit/>
          </a:bodyPr>
          <a:lstStyle/>
          <a:p>
            <a:pPr algn="r"/>
            <a:r>
              <a:rPr lang="ru-RU" sz="4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По сроку реализации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547664" y="1412776"/>
            <a:ext cx="7596336" cy="5184576"/>
          </a:xfrm>
        </p:spPr>
        <p:txBody>
          <a:bodyPr>
            <a:noAutofit/>
          </a:bodyPr>
          <a:lstStyle/>
          <a:p>
            <a:r>
              <a:rPr lang="ru-RU" sz="4000" b="1" dirty="0" smtClean="0">
                <a:solidFill>
                  <a:srgbClr val="003300"/>
                </a:solidFill>
                <a:latin typeface="Book Antiqua" panose="02040602050305030304" pitchFamily="18" charset="0"/>
              </a:rPr>
              <a:t>кра­ткосрочные </a:t>
            </a:r>
            <a:r>
              <a:rPr lang="ru-RU" sz="4000" b="1" dirty="0">
                <a:solidFill>
                  <a:srgbClr val="003300"/>
                </a:solidFill>
                <a:latin typeface="Book Antiqua" panose="02040602050305030304" pitchFamily="18" charset="0"/>
              </a:rPr>
              <a:t>- </a:t>
            </a:r>
            <a:r>
              <a:rPr lang="ru-RU" sz="4000" b="1" dirty="0" smtClean="0">
                <a:solidFill>
                  <a:srgbClr val="003300"/>
                </a:solidFill>
                <a:latin typeface="Book Antiqua" panose="02040602050305030304" pitchFamily="18" charset="0"/>
              </a:rPr>
              <a:t>рассчитаны </a:t>
            </a:r>
            <a:r>
              <a:rPr lang="ru-RU" sz="4000" b="1" dirty="0">
                <a:solidFill>
                  <a:srgbClr val="003300"/>
                </a:solidFill>
                <a:latin typeface="Book Antiqua" panose="02040602050305030304" pitchFamily="18" charset="0"/>
              </a:rPr>
              <a:t>на одно - три </a:t>
            </a:r>
            <a:r>
              <a:rPr lang="ru-RU" sz="4000" b="1" dirty="0" smtClean="0">
                <a:solidFill>
                  <a:srgbClr val="003300"/>
                </a:solidFill>
                <a:latin typeface="Book Antiqua" panose="02040602050305030304" pitchFamily="18" charset="0"/>
              </a:rPr>
              <a:t>занятия</a:t>
            </a:r>
          </a:p>
          <a:p>
            <a:r>
              <a:rPr lang="ru-RU" sz="4000" b="1" dirty="0" smtClean="0">
                <a:solidFill>
                  <a:srgbClr val="003300"/>
                </a:solidFill>
                <a:latin typeface="Book Antiqua" panose="02040602050305030304" pitchFamily="18" charset="0"/>
              </a:rPr>
              <a:t>долго­срочные </a:t>
            </a:r>
            <a:r>
              <a:rPr lang="ru-RU" sz="4000" b="1" dirty="0">
                <a:solidFill>
                  <a:srgbClr val="003300"/>
                </a:solidFill>
                <a:latin typeface="Book Antiqua" panose="02040602050305030304" pitchFamily="18" charset="0"/>
              </a:rPr>
              <a:t>- </a:t>
            </a:r>
            <a:r>
              <a:rPr lang="ru-RU" sz="4000" b="1" dirty="0" smtClean="0">
                <a:solidFill>
                  <a:srgbClr val="003300"/>
                </a:solidFill>
                <a:latin typeface="Book Antiqua" panose="02040602050305030304" pitchFamily="18" charset="0"/>
              </a:rPr>
              <a:t>рассчитаны </a:t>
            </a:r>
            <a:r>
              <a:rPr lang="ru-RU" sz="4000" b="1" dirty="0">
                <a:solidFill>
                  <a:srgbClr val="003300"/>
                </a:solidFill>
                <a:latin typeface="Book Antiqua" panose="02040602050305030304" pitchFamily="18" charset="0"/>
              </a:rPr>
              <a:t>на длительный срок - может быть, на </a:t>
            </a:r>
            <a:r>
              <a:rPr lang="ru-RU" sz="4000" b="1" dirty="0" smtClean="0">
                <a:solidFill>
                  <a:srgbClr val="003300"/>
                </a:solidFill>
                <a:latin typeface="Book Antiqua" panose="02040602050305030304" pitchFamily="18" charset="0"/>
              </a:rPr>
              <a:t>четверть </a:t>
            </a:r>
            <a:r>
              <a:rPr lang="ru-RU" sz="4000" b="1" dirty="0">
                <a:solidFill>
                  <a:srgbClr val="003300"/>
                </a:solidFill>
                <a:latin typeface="Book Antiqua" panose="02040602050305030304" pitchFamily="18" charset="0"/>
              </a:rPr>
              <a:t>или учебный год.</a:t>
            </a:r>
          </a:p>
        </p:txBody>
      </p:sp>
    </p:spTree>
    <p:extLst>
      <p:ext uri="{BB962C8B-B14F-4D97-AF65-F5344CB8AC3E}">
        <p14:creationId xmlns:p14="http://schemas.microsoft.com/office/powerpoint/2010/main" val="23517751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547664" y="116632"/>
            <a:ext cx="7416824" cy="6480720"/>
          </a:xfrm>
        </p:spPr>
        <p:txBody>
          <a:bodyPr>
            <a:normAutofit lnSpcReduction="10000"/>
          </a:bodyPr>
          <a:lstStyle/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По </a:t>
            </a:r>
            <a:r>
              <a:rPr lang="ru-RU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форме работы: </a:t>
            </a:r>
            <a:endParaRPr lang="ru-RU" sz="36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 Antiqua" panose="02040602050305030304" pitchFamily="18" charset="0"/>
            </a:endParaRP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dirty="0" smtClean="0">
                <a:solidFill>
                  <a:srgbClr val="003300"/>
                </a:solidFill>
                <a:latin typeface="Book Antiqua" panose="02040602050305030304" pitchFamily="18" charset="0"/>
              </a:rPr>
              <a:t>групповые</a:t>
            </a:r>
            <a:r>
              <a:rPr lang="ru-RU" dirty="0">
                <a:solidFill>
                  <a:srgbClr val="003300"/>
                </a:solidFill>
                <a:latin typeface="Book Antiqua" panose="02040602050305030304" pitchFamily="18" charset="0"/>
              </a:rPr>
              <a:t>; </a:t>
            </a:r>
            <a:endParaRPr lang="ru-RU" dirty="0" smtClean="0">
              <a:solidFill>
                <a:srgbClr val="003300"/>
              </a:solidFill>
              <a:latin typeface="Book Antiqua" panose="02040602050305030304" pitchFamily="18" charset="0"/>
            </a:endParaRP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dirty="0" smtClean="0">
                <a:solidFill>
                  <a:srgbClr val="003300"/>
                </a:solidFill>
                <a:latin typeface="Book Antiqua" panose="02040602050305030304" pitchFamily="18" charset="0"/>
              </a:rPr>
              <a:t>индивидуаль­ные</a:t>
            </a:r>
            <a:r>
              <a:rPr lang="ru-RU" dirty="0">
                <a:solidFill>
                  <a:srgbClr val="003300"/>
                </a:solidFill>
                <a:latin typeface="Book Antiqua" panose="02040602050305030304" pitchFamily="18" charset="0"/>
              </a:rPr>
              <a:t>.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По </a:t>
            </a:r>
            <a:r>
              <a:rPr lang="ru-RU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предметному содержанию: </a:t>
            </a:r>
            <a:endParaRPr lang="ru-RU" sz="36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 Antiqua" panose="02040602050305030304" pitchFamily="18" charset="0"/>
            </a:endParaRP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dirty="0" smtClean="0">
                <a:solidFill>
                  <a:srgbClr val="003300"/>
                </a:solidFill>
                <a:latin typeface="Book Antiqua" panose="02040602050305030304" pitchFamily="18" charset="0"/>
              </a:rPr>
              <a:t>моноквест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dirty="0" smtClean="0">
                <a:solidFill>
                  <a:srgbClr val="003300"/>
                </a:solidFill>
                <a:latin typeface="Book Antiqua" panose="02040602050305030304" pitchFamily="18" charset="0"/>
              </a:rPr>
              <a:t>межпредметный </a:t>
            </a:r>
            <a:r>
              <a:rPr lang="ru-RU" dirty="0">
                <a:solidFill>
                  <a:srgbClr val="003300"/>
                </a:solidFill>
                <a:latin typeface="Book Antiqua" panose="02040602050305030304" pitchFamily="18" charset="0"/>
              </a:rPr>
              <a:t>квест.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По характеру </a:t>
            </a:r>
            <a:r>
              <a:rPr lang="ru-RU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контактов: </a:t>
            </a:r>
            <a:endParaRPr lang="ru-RU" sz="36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 Antiqua" panose="02040602050305030304" pitchFamily="18" charset="0"/>
            </a:endParaRP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dirty="0" smtClean="0">
                <a:solidFill>
                  <a:srgbClr val="003300"/>
                </a:solidFill>
                <a:latin typeface="Book Antiqua" panose="02040602050305030304" pitchFamily="18" charset="0"/>
              </a:rPr>
              <a:t>учащиеся одной группы или ОУ, учащиеся  </a:t>
            </a:r>
            <a:r>
              <a:rPr lang="ru-RU" dirty="0">
                <a:solidFill>
                  <a:srgbClr val="003300"/>
                </a:solidFill>
                <a:latin typeface="Book Antiqua" panose="02040602050305030304" pitchFamily="18" charset="0"/>
              </a:rPr>
              <a:t>одного </a:t>
            </a:r>
            <a:r>
              <a:rPr lang="ru-RU" dirty="0" smtClean="0">
                <a:solidFill>
                  <a:srgbClr val="003300"/>
                </a:solidFill>
                <a:latin typeface="Book Antiqua" panose="02040602050305030304" pitchFamily="18" charset="0"/>
              </a:rPr>
              <a:t>города, 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dirty="0" smtClean="0">
                <a:solidFill>
                  <a:srgbClr val="003300"/>
                </a:solidFill>
                <a:latin typeface="Book Antiqua" panose="02040602050305030304" pitchFamily="18" charset="0"/>
              </a:rPr>
              <a:t>учащи­еся </a:t>
            </a:r>
            <a:r>
              <a:rPr lang="ru-RU" dirty="0">
                <a:solidFill>
                  <a:srgbClr val="003300"/>
                </a:solidFill>
                <a:latin typeface="Book Antiqua" panose="02040602050305030304" pitchFamily="18" charset="0"/>
              </a:rPr>
              <a:t>одной </a:t>
            </a:r>
            <a:r>
              <a:rPr lang="ru-RU" dirty="0" smtClean="0">
                <a:solidFill>
                  <a:srgbClr val="003300"/>
                </a:solidFill>
                <a:latin typeface="Book Antiqua" panose="02040602050305030304" pitchFamily="18" charset="0"/>
              </a:rPr>
              <a:t>страны, 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dirty="0" smtClean="0">
                <a:solidFill>
                  <a:srgbClr val="003300"/>
                </a:solidFill>
                <a:latin typeface="Book Antiqua" panose="02040602050305030304" pitchFamily="18" charset="0"/>
              </a:rPr>
              <a:t>учащиеся </a:t>
            </a:r>
            <a:r>
              <a:rPr lang="ru-RU" dirty="0">
                <a:solidFill>
                  <a:srgbClr val="003300"/>
                </a:solidFill>
                <a:latin typeface="Book Antiqua" panose="02040602050305030304" pitchFamily="18" charset="0"/>
              </a:rPr>
              <a:t>из разных стран.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59787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63688" y="0"/>
            <a:ext cx="7128792" cy="6858000"/>
          </a:xfrm>
        </p:spPr>
        <p:txBody>
          <a:bodyPr>
            <a:normAutofit fontScale="92500"/>
          </a:bodyPr>
          <a:lstStyle/>
          <a:p>
            <a:pPr marL="0" indent="0" algn="r">
              <a:lnSpc>
                <a:spcPct val="110000"/>
              </a:lnSpc>
              <a:spcBef>
                <a:spcPts val="0"/>
              </a:spcBef>
              <a:buNone/>
            </a:pPr>
            <a:r>
              <a:rPr lang="ru-RU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  </a:t>
            </a:r>
            <a:r>
              <a:rPr lang="ru-RU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По </a:t>
            </a:r>
            <a:r>
              <a:rPr lang="ru-RU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информационной образовательной среде: </a:t>
            </a:r>
            <a:endParaRPr lang="ru-RU" sz="36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 Antiqua" panose="02040602050305030304" pitchFamily="18" charset="0"/>
            </a:endParaRP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ru-RU" dirty="0" smtClean="0">
                <a:solidFill>
                  <a:srgbClr val="003300"/>
                </a:solidFill>
                <a:latin typeface="Book Antiqua" panose="02040602050305030304" pitchFamily="18" charset="0"/>
              </a:rPr>
              <a:t>традиционная </a:t>
            </a:r>
            <a:r>
              <a:rPr lang="ru-RU" dirty="0">
                <a:solidFill>
                  <a:srgbClr val="003300"/>
                </a:solidFill>
                <a:latin typeface="Book Antiqua" panose="02040602050305030304" pitchFamily="18" charset="0"/>
              </a:rPr>
              <a:t>образовательная </a:t>
            </a:r>
            <a:r>
              <a:rPr lang="ru-RU" dirty="0" smtClean="0">
                <a:solidFill>
                  <a:srgbClr val="003300"/>
                </a:solidFill>
                <a:latin typeface="Book Antiqua" panose="02040602050305030304" pitchFamily="18" charset="0"/>
              </a:rPr>
              <a:t>среда</a:t>
            </a:r>
            <a:r>
              <a:rPr lang="ru-RU" dirty="0">
                <a:solidFill>
                  <a:srgbClr val="003300"/>
                </a:solidFill>
                <a:latin typeface="Book Antiqua" panose="02040602050305030304" pitchFamily="18" charset="0"/>
              </a:rPr>
              <a:t>,</a:t>
            </a:r>
            <a:endParaRPr lang="ru-RU" dirty="0" smtClean="0">
              <a:solidFill>
                <a:srgbClr val="003300"/>
              </a:solidFill>
              <a:latin typeface="Book Antiqua" panose="02040602050305030304" pitchFamily="18" charset="0"/>
            </a:endParaRP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ru-RU" dirty="0" smtClean="0">
                <a:solidFill>
                  <a:srgbClr val="003300"/>
                </a:solidFill>
                <a:latin typeface="Book Antiqua" panose="02040602050305030304" pitchFamily="18" charset="0"/>
              </a:rPr>
              <a:t>виртуальная </a:t>
            </a:r>
            <a:r>
              <a:rPr lang="ru-RU" dirty="0">
                <a:solidFill>
                  <a:srgbClr val="003300"/>
                </a:solidFill>
                <a:latin typeface="Book Antiqua" panose="02040602050305030304" pitchFamily="18" charset="0"/>
              </a:rPr>
              <a:t>образовательная </a:t>
            </a:r>
            <a:r>
              <a:rPr lang="ru-RU" dirty="0" smtClean="0">
                <a:solidFill>
                  <a:srgbClr val="003300"/>
                </a:solidFill>
                <a:latin typeface="Book Antiqua" panose="02040602050305030304" pitchFamily="18" charset="0"/>
              </a:rPr>
              <a:t>среда.</a:t>
            </a:r>
          </a:p>
          <a:p>
            <a:pPr marL="0" indent="0" algn="r">
              <a:buNone/>
            </a:pPr>
            <a:r>
              <a:rPr lang="ru-RU" sz="35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  <a:ea typeface="+mj-ea"/>
                <a:cs typeface="+mj-cs"/>
              </a:rPr>
              <a:t>По доминирующей </a:t>
            </a:r>
            <a:br>
              <a:rPr lang="ru-RU" sz="35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  <a:ea typeface="+mj-ea"/>
                <a:cs typeface="+mj-cs"/>
              </a:rPr>
            </a:br>
            <a:r>
              <a:rPr lang="ru-RU" sz="35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  <a:ea typeface="+mj-ea"/>
                <a:cs typeface="+mj-cs"/>
              </a:rPr>
              <a:t>деятельности учащихся:</a:t>
            </a:r>
          </a:p>
          <a:p>
            <a:r>
              <a:rPr lang="ru-RU" sz="3000" dirty="0">
                <a:solidFill>
                  <a:srgbClr val="003300"/>
                </a:solidFill>
                <a:latin typeface="Book Antiqua" panose="02040602050305030304" pitchFamily="18" charset="0"/>
              </a:rPr>
              <a:t>исследовательский квест</a:t>
            </a:r>
          </a:p>
          <a:p>
            <a:r>
              <a:rPr lang="ru-RU" sz="3000" dirty="0">
                <a:solidFill>
                  <a:srgbClr val="003300"/>
                </a:solidFill>
                <a:latin typeface="Book Antiqua" panose="02040602050305030304" pitchFamily="18" charset="0"/>
              </a:rPr>
              <a:t>информационный квест </a:t>
            </a:r>
          </a:p>
          <a:p>
            <a:r>
              <a:rPr lang="ru-RU" sz="3000" dirty="0">
                <a:solidFill>
                  <a:srgbClr val="003300"/>
                </a:solidFill>
                <a:latin typeface="Book Antiqua" panose="02040602050305030304" pitchFamily="18" charset="0"/>
              </a:rPr>
              <a:t>творческий квест</a:t>
            </a:r>
          </a:p>
          <a:p>
            <a:r>
              <a:rPr lang="ru-RU" sz="3000" dirty="0">
                <a:solidFill>
                  <a:srgbClr val="003300"/>
                </a:solidFill>
                <a:latin typeface="Book Antiqua" panose="02040602050305030304" pitchFamily="18" charset="0"/>
              </a:rPr>
              <a:t>поисковый квест</a:t>
            </a:r>
          </a:p>
          <a:p>
            <a:r>
              <a:rPr lang="ru-RU" sz="3000" dirty="0">
                <a:solidFill>
                  <a:srgbClr val="003300"/>
                </a:solidFill>
                <a:latin typeface="Book Antiqua" panose="02040602050305030304" pitchFamily="18" charset="0"/>
              </a:rPr>
              <a:t>игровой квест </a:t>
            </a:r>
          </a:p>
          <a:p>
            <a:r>
              <a:rPr lang="ru-RU" sz="3000" dirty="0">
                <a:solidFill>
                  <a:srgbClr val="003300"/>
                </a:solidFill>
                <a:latin typeface="Book Antiqua" panose="02040602050305030304" pitchFamily="18" charset="0"/>
              </a:rPr>
              <a:t>ролевой квест</a:t>
            </a:r>
          </a:p>
          <a:p>
            <a:pPr marL="0" indent="0">
              <a:buNone/>
            </a:pPr>
            <a:endParaRPr lang="ru-RU" sz="40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 Antiqua" panose="02040602050305030304" pitchFamily="18" charset="0"/>
              <a:ea typeface="+mj-ea"/>
              <a:cs typeface="+mj-cs"/>
            </a:endParaRPr>
          </a:p>
          <a:p>
            <a:pPr marL="0" indent="0" algn="r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999872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507288" cy="692696"/>
          </a:xfrm>
        </p:spPr>
        <p:txBody>
          <a:bodyPr>
            <a:normAutofit fontScale="90000"/>
          </a:bodyPr>
          <a:lstStyle/>
          <a:p>
            <a:pPr algn="r"/>
            <a:r>
              <a:rPr lang="ru-RU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По типу задач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63688" y="692696"/>
            <a:ext cx="7380312" cy="6165304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</a:pPr>
            <a:r>
              <a:rPr lang="ru-RU" sz="2800" b="1" dirty="0" smtClean="0">
                <a:solidFill>
                  <a:srgbClr val="003300"/>
                </a:solidFill>
                <a:latin typeface="Book Antiqua" panose="02040602050305030304" pitchFamily="18" charset="0"/>
              </a:rPr>
              <a:t>перевод </a:t>
            </a:r>
            <a:endParaRPr lang="ru-RU" sz="2800" b="1" dirty="0">
              <a:solidFill>
                <a:srgbClr val="003300"/>
              </a:solidFill>
              <a:latin typeface="Book Antiqua" panose="02040602050305030304" pitchFamily="18" charset="0"/>
            </a:endParaRPr>
          </a:p>
          <a:p>
            <a:pPr>
              <a:spcBef>
                <a:spcPts val="0"/>
              </a:spcBef>
            </a:pPr>
            <a:r>
              <a:rPr lang="ru-RU" sz="2800" b="1" dirty="0" smtClean="0">
                <a:solidFill>
                  <a:srgbClr val="003300"/>
                </a:solidFill>
                <a:latin typeface="Book Antiqua" panose="02040602050305030304" pitchFamily="18" charset="0"/>
              </a:rPr>
              <a:t>планирование </a:t>
            </a:r>
            <a:r>
              <a:rPr lang="ru-RU" sz="2800" b="1" dirty="0">
                <a:solidFill>
                  <a:srgbClr val="003300"/>
                </a:solidFill>
                <a:latin typeface="Book Antiqua" panose="02040602050305030304" pitchFamily="18" charset="0"/>
              </a:rPr>
              <a:t>и </a:t>
            </a:r>
            <a:r>
              <a:rPr lang="ru-RU" sz="2800" b="1" dirty="0" smtClean="0">
                <a:solidFill>
                  <a:srgbClr val="003300"/>
                </a:solidFill>
                <a:latin typeface="Book Antiqua" panose="02040602050305030304" pitchFamily="18" charset="0"/>
              </a:rPr>
              <a:t>проектирование</a:t>
            </a:r>
            <a:endParaRPr lang="ru-RU" sz="2800" b="1" dirty="0">
              <a:solidFill>
                <a:srgbClr val="003300"/>
              </a:solidFill>
              <a:latin typeface="Book Antiqua" panose="02040602050305030304" pitchFamily="18" charset="0"/>
            </a:endParaRPr>
          </a:p>
          <a:p>
            <a:pPr>
              <a:spcBef>
                <a:spcPts val="0"/>
              </a:spcBef>
            </a:pPr>
            <a:r>
              <a:rPr lang="ru-RU" sz="2800" b="1" dirty="0" smtClean="0">
                <a:solidFill>
                  <a:srgbClr val="003300"/>
                </a:solidFill>
                <a:latin typeface="Book Antiqua" panose="02040602050305030304" pitchFamily="18" charset="0"/>
              </a:rPr>
              <a:t>самопознание</a:t>
            </a:r>
            <a:endParaRPr lang="ru-RU" sz="2800" b="1" dirty="0">
              <a:solidFill>
                <a:srgbClr val="003300"/>
              </a:solidFill>
              <a:latin typeface="Book Antiqua" panose="02040602050305030304" pitchFamily="18" charset="0"/>
            </a:endParaRPr>
          </a:p>
          <a:p>
            <a:pPr>
              <a:spcBef>
                <a:spcPts val="0"/>
              </a:spcBef>
            </a:pPr>
            <a:r>
              <a:rPr lang="ru-RU" sz="2800" b="1" dirty="0" smtClean="0">
                <a:solidFill>
                  <a:srgbClr val="003300"/>
                </a:solidFill>
                <a:latin typeface="Book Antiqua" panose="02040602050305030304" pitchFamily="18" charset="0"/>
              </a:rPr>
              <a:t>компиляция </a:t>
            </a:r>
          </a:p>
          <a:p>
            <a:pPr>
              <a:spcBef>
                <a:spcPts val="0"/>
              </a:spcBef>
            </a:pPr>
            <a:r>
              <a:rPr lang="ru-RU" sz="2800" b="1" dirty="0" smtClean="0">
                <a:solidFill>
                  <a:srgbClr val="003300"/>
                </a:solidFill>
                <a:latin typeface="Book Antiqua" panose="02040602050305030304" pitchFamily="18" charset="0"/>
              </a:rPr>
              <a:t>творческое </a:t>
            </a:r>
            <a:r>
              <a:rPr lang="ru-RU" sz="2800" b="1" dirty="0">
                <a:solidFill>
                  <a:srgbClr val="003300"/>
                </a:solidFill>
                <a:latin typeface="Book Antiqua" panose="02040602050305030304" pitchFamily="18" charset="0"/>
              </a:rPr>
              <a:t>задание </a:t>
            </a:r>
            <a:endParaRPr lang="ru-RU" sz="2800" b="1" dirty="0" smtClean="0">
              <a:solidFill>
                <a:srgbClr val="003300"/>
              </a:solidFill>
              <a:latin typeface="Book Antiqua" panose="02040602050305030304" pitchFamily="18" charset="0"/>
            </a:endParaRPr>
          </a:p>
          <a:p>
            <a:pPr>
              <a:spcBef>
                <a:spcPts val="0"/>
              </a:spcBef>
            </a:pPr>
            <a:r>
              <a:rPr lang="ru-RU" sz="2800" b="1" dirty="0" smtClean="0">
                <a:solidFill>
                  <a:srgbClr val="003300"/>
                </a:solidFill>
                <a:latin typeface="Book Antiqua" panose="02040602050305030304" pitchFamily="18" charset="0"/>
              </a:rPr>
              <a:t>аналитическая </a:t>
            </a:r>
            <a:r>
              <a:rPr lang="ru-RU" sz="2800" b="1" dirty="0">
                <a:solidFill>
                  <a:srgbClr val="003300"/>
                </a:solidFill>
                <a:latin typeface="Book Antiqua" panose="02040602050305030304" pitchFamily="18" charset="0"/>
              </a:rPr>
              <a:t>задача </a:t>
            </a:r>
          </a:p>
          <a:p>
            <a:pPr>
              <a:spcBef>
                <a:spcPts val="0"/>
              </a:spcBef>
            </a:pPr>
            <a:r>
              <a:rPr lang="ru-RU" sz="2800" b="1" dirty="0" smtClean="0">
                <a:solidFill>
                  <a:srgbClr val="003300"/>
                </a:solidFill>
                <a:latin typeface="Book Antiqua" panose="02040602050305030304" pitchFamily="18" charset="0"/>
              </a:rPr>
              <a:t>детектив</a:t>
            </a:r>
          </a:p>
          <a:p>
            <a:pPr>
              <a:spcBef>
                <a:spcPts val="0"/>
              </a:spcBef>
            </a:pPr>
            <a:r>
              <a:rPr lang="ru-RU" sz="2800" b="1" dirty="0" smtClean="0">
                <a:solidFill>
                  <a:srgbClr val="003300"/>
                </a:solidFill>
                <a:latin typeface="Book Antiqua" panose="02040602050305030304" pitchFamily="18" charset="0"/>
              </a:rPr>
              <a:t>головоломка</a:t>
            </a:r>
          </a:p>
          <a:p>
            <a:pPr>
              <a:spcBef>
                <a:spcPts val="0"/>
              </a:spcBef>
            </a:pPr>
            <a:r>
              <a:rPr lang="ru-RU" sz="2800" b="1" dirty="0" smtClean="0">
                <a:solidFill>
                  <a:srgbClr val="003300"/>
                </a:solidFill>
                <a:latin typeface="Book Antiqua" panose="02040602050305030304" pitchFamily="18" charset="0"/>
              </a:rPr>
              <a:t>таинственная </a:t>
            </a:r>
            <a:r>
              <a:rPr lang="ru-RU" sz="2800" b="1" dirty="0">
                <a:solidFill>
                  <a:srgbClr val="003300"/>
                </a:solidFill>
                <a:latin typeface="Book Antiqua" panose="02040602050305030304" pitchFamily="18" charset="0"/>
              </a:rPr>
              <a:t>история </a:t>
            </a:r>
            <a:endParaRPr lang="ru-RU" sz="2800" b="1" dirty="0" smtClean="0">
              <a:solidFill>
                <a:srgbClr val="003300"/>
              </a:solidFill>
              <a:latin typeface="Book Antiqua" panose="02040602050305030304" pitchFamily="18" charset="0"/>
            </a:endParaRPr>
          </a:p>
          <a:p>
            <a:pPr>
              <a:spcBef>
                <a:spcPts val="0"/>
              </a:spcBef>
            </a:pPr>
            <a:r>
              <a:rPr lang="ru-RU" sz="2800" b="1" dirty="0" smtClean="0">
                <a:solidFill>
                  <a:srgbClr val="003300"/>
                </a:solidFill>
                <a:latin typeface="Book Antiqua" panose="02040602050305030304" pitchFamily="18" charset="0"/>
              </a:rPr>
              <a:t>достижение консенсуса </a:t>
            </a:r>
          </a:p>
          <a:p>
            <a:pPr>
              <a:spcBef>
                <a:spcPts val="0"/>
              </a:spcBef>
            </a:pPr>
            <a:r>
              <a:rPr lang="ru-RU" sz="2800" b="1" dirty="0" smtClean="0">
                <a:solidFill>
                  <a:srgbClr val="003300"/>
                </a:solidFill>
                <a:latin typeface="Book Antiqua" panose="02040602050305030304" pitchFamily="18" charset="0"/>
              </a:rPr>
              <a:t>оценка </a:t>
            </a:r>
            <a:endParaRPr lang="ru-RU" sz="2800" b="1" dirty="0">
              <a:solidFill>
                <a:srgbClr val="003300"/>
              </a:solidFill>
              <a:latin typeface="Book Antiqua" panose="02040602050305030304" pitchFamily="18" charset="0"/>
            </a:endParaRPr>
          </a:p>
          <a:p>
            <a:pPr>
              <a:spcBef>
                <a:spcPts val="0"/>
              </a:spcBef>
            </a:pPr>
            <a:r>
              <a:rPr lang="ru-RU" sz="2800" b="1" dirty="0" smtClean="0">
                <a:solidFill>
                  <a:srgbClr val="003300"/>
                </a:solidFill>
                <a:latin typeface="Book Antiqua" panose="02040602050305030304" pitchFamily="18" charset="0"/>
              </a:rPr>
              <a:t>журналистское </a:t>
            </a:r>
            <a:r>
              <a:rPr lang="ru-RU" sz="2800" b="1" dirty="0">
                <a:solidFill>
                  <a:srgbClr val="003300"/>
                </a:solidFill>
                <a:latin typeface="Book Antiqua" panose="02040602050305030304" pitchFamily="18" charset="0"/>
              </a:rPr>
              <a:t>расследование </a:t>
            </a:r>
            <a:endParaRPr lang="ru-RU" sz="2800" b="1" dirty="0" smtClean="0">
              <a:solidFill>
                <a:srgbClr val="003300"/>
              </a:solidFill>
              <a:latin typeface="Book Antiqua" panose="02040602050305030304" pitchFamily="18" charset="0"/>
            </a:endParaRPr>
          </a:p>
          <a:p>
            <a:pPr>
              <a:spcBef>
                <a:spcPts val="0"/>
              </a:spcBef>
            </a:pPr>
            <a:r>
              <a:rPr lang="ru-RU" sz="2800" b="1" dirty="0" smtClean="0">
                <a:solidFill>
                  <a:srgbClr val="003300"/>
                </a:solidFill>
                <a:latin typeface="Book Antiqua" panose="02040602050305030304" pitchFamily="18" charset="0"/>
              </a:rPr>
              <a:t>убеждение </a:t>
            </a:r>
          </a:p>
          <a:p>
            <a:pPr>
              <a:spcBef>
                <a:spcPts val="0"/>
              </a:spcBef>
            </a:pPr>
            <a:r>
              <a:rPr lang="ru-RU" sz="2800" b="1" dirty="0" smtClean="0">
                <a:solidFill>
                  <a:srgbClr val="003300"/>
                </a:solidFill>
                <a:latin typeface="Book Antiqua" panose="02040602050305030304" pitchFamily="18" charset="0"/>
              </a:rPr>
              <a:t>научные исследования</a:t>
            </a:r>
            <a:endParaRPr lang="ru-RU" sz="2800" b="1" dirty="0">
              <a:solidFill>
                <a:srgbClr val="003300"/>
              </a:solidFill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46452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579296" cy="1008112"/>
          </a:xfrm>
        </p:spPr>
        <p:txBody>
          <a:bodyPr>
            <a:noAutofit/>
          </a:bodyPr>
          <a:lstStyle/>
          <a:p>
            <a:pPr algn="r"/>
            <a:r>
              <a:rPr lang="ru-RU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/>
            </a:r>
            <a:br>
              <a:rPr lang="ru-RU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</a:br>
            <a:r>
              <a:rPr lang="ru-RU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Классификация </a:t>
            </a:r>
            <a:br>
              <a:rPr lang="ru-RU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</a:br>
            <a:r>
              <a:rPr lang="ru-RU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квест-технологии</a:t>
            </a:r>
            <a:r>
              <a:rPr lang="ru-RU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/>
            </a:r>
            <a:br>
              <a:rPr lang="ru-RU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</a:br>
            <a:endParaRPr lang="ru-RU" sz="36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 Antiqua" panose="02040602050305030304" pitchFamily="18" charset="0"/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8832422"/>
              </p:ext>
            </p:extLst>
          </p:nvPr>
        </p:nvGraphicFramePr>
        <p:xfrm>
          <a:off x="1403648" y="1268760"/>
          <a:ext cx="7524328" cy="5475108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3406645"/>
                <a:gridCol w="4117683"/>
              </a:tblGrid>
              <a:tr h="288032">
                <a:tc>
                  <a:txBody>
                    <a:bodyPr/>
                    <a:lstStyle/>
                    <a:p>
                      <a:pPr marL="0" marR="0" indent="8001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u="none" strike="noStrike" spc="0" dirty="0">
                          <a:solidFill>
                            <a:srgbClr val="003300"/>
                          </a:solidFill>
                          <a:effectLst/>
                          <a:latin typeface="Book Antiqua" panose="02040602050305030304" pitchFamily="18" charset="0"/>
                        </a:rPr>
                        <a:t>по уровню </a:t>
                      </a:r>
                      <a:r>
                        <a:rPr lang="ru-RU" sz="2000" b="1" u="none" strike="noStrike" spc="0" dirty="0" smtClean="0">
                          <a:solidFill>
                            <a:srgbClr val="003300"/>
                          </a:solidFill>
                          <a:effectLst/>
                          <a:latin typeface="Book Antiqua" panose="02040602050305030304" pitchFamily="18" charset="0"/>
                        </a:rPr>
                        <a:t>приме­нения</a:t>
                      </a:r>
                      <a:endParaRPr lang="ru-RU" sz="2000" b="1" dirty="0" smtClean="0">
                        <a:solidFill>
                          <a:srgbClr val="003300"/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indent="8382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u="none" strike="noStrike" spc="0" dirty="0">
                          <a:solidFill>
                            <a:schemeClr val="tx1"/>
                          </a:solidFill>
                          <a:effectLst/>
                          <a:latin typeface="Book Antiqua" panose="02040602050305030304" pitchFamily="18" charset="0"/>
                        </a:rPr>
                        <a:t>предметная</a:t>
                      </a:r>
                      <a:endParaRPr lang="ru-RU" sz="2000" b="1" dirty="0">
                        <a:solidFill>
                          <a:schemeClr val="tx1"/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350" marR="6350" marT="0" marB="0"/>
                </a:tc>
              </a:tr>
              <a:tr h="1024031">
                <a:tc>
                  <a:txBody>
                    <a:bodyPr/>
                    <a:lstStyle/>
                    <a:p>
                      <a:pPr indent="8001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1" u="none" strike="noStrike" spc="0" dirty="0">
                          <a:solidFill>
                            <a:srgbClr val="003300"/>
                          </a:solidFill>
                          <a:effectLst/>
                          <a:latin typeface="Book Antiqua" panose="02040602050305030304" pitchFamily="18" charset="0"/>
                        </a:rPr>
                        <a:t>по научной </a:t>
                      </a:r>
                      <a:endParaRPr lang="ru-RU" sz="2000" b="1" u="none" strike="noStrike" spc="0" dirty="0" smtClean="0">
                        <a:solidFill>
                          <a:srgbClr val="003300"/>
                        </a:solidFill>
                        <a:effectLst/>
                        <a:latin typeface="Book Antiqua" panose="02040602050305030304" pitchFamily="18" charset="0"/>
                      </a:endParaRPr>
                    </a:p>
                    <a:p>
                      <a:pPr indent="8001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1" u="none" strike="noStrike" spc="0" dirty="0" smtClean="0">
                          <a:solidFill>
                            <a:srgbClr val="003300"/>
                          </a:solidFill>
                          <a:effectLst/>
                          <a:latin typeface="Book Antiqua" panose="02040602050305030304" pitchFamily="18" charset="0"/>
                        </a:rPr>
                        <a:t>кон­цепции </a:t>
                      </a:r>
                      <a:r>
                        <a:rPr lang="ru-RU" sz="2000" b="1" u="none" strike="noStrike" spc="0" dirty="0">
                          <a:solidFill>
                            <a:srgbClr val="003300"/>
                          </a:solidFill>
                          <a:effectLst/>
                          <a:latin typeface="Book Antiqua" panose="02040602050305030304" pitchFamily="18" charset="0"/>
                        </a:rPr>
                        <a:t>усвоения опыта</a:t>
                      </a:r>
                      <a:endParaRPr lang="ru-RU" sz="2000" b="1" dirty="0">
                        <a:solidFill>
                          <a:srgbClr val="003300"/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indent="8382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1" u="none" strike="noStrike" spc="0" dirty="0">
                          <a:solidFill>
                            <a:schemeClr val="tx1"/>
                          </a:solidFill>
                          <a:effectLst/>
                          <a:latin typeface="Book Antiqua" panose="02040602050305030304" pitchFamily="18" charset="0"/>
                        </a:rPr>
                        <a:t>развивающая (основываются на теории развития способностей)</a:t>
                      </a:r>
                      <a:endParaRPr lang="ru-RU" sz="2000" b="1" dirty="0">
                        <a:solidFill>
                          <a:schemeClr val="tx1"/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350" marR="6350" marT="0" marB="0"/>
                </a:tc>
              </a:tr>
              <a:tr h="416847">
                <a:tc>
                  <a:txBody>
                    <a:bodyPr/>
                    <a:lstStyle/>
                    <a:p>
                      <a:pPr indent="8001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1" u="none" strike="noStrike" spc="0" dirty="0">
                          <a:solidFill>
                            <a:srgbClr val="003300"/>
                          </a:solidFill>
                          <a:effectLst/>
                          <a:latin typeface="Book Antiqua" panose="02040602050305030304" pitchFamily="18" charset="0"/>
                        </a:rPr>
                        <a:t>по отношению к </a:t>
                      </a:r>
                      <a:r>
                        <a:rPr lang="ru-RU" sz="2000" b="1" u="none" strike="noStrike" spc="0" dirty="0" smtClean="0">
                          <a:solidFill>
                            <a:srgbClr val="003300"/>
                          </a:solidFill>
                          <a:effectLst/>
                          <a:latin typeface="Book Antiqua" panose="02040602050305030304" pitchFamily="18" charset="0"/>
                        </a:rPr>
                        <a:t>ребенку</a:t>
                      </a:r>
                      <a:endParaRPr lang="ru-RU" sz="2000" b="1" dirty="0">
                        <a:solidFill>
                          <a:srgbClr val="003300"/>
                        </a:solidFill>
                        <a:effectLst/>
                        <a:latin typeface="Book Antiqua" panose="02040602050305030304" pitchFamily="18" charset="0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1" u="none" strike="noStrike" spc="0" dirty="0">
                          <a:solidFill>
                            <a:schemeClr val="tx1"/>
                          </a:solidFill>
                          <a:effectLst/>
                          <a:latin typeface="Book Antiqua" panose="02040602050305030304" pitchFamily="18" charset="0"/>
                        </a:rPr>
                        <a:t>личностно-ориентированная</a:t>
                      </a:r>
                      <a:endParaRPr lang="ru-RU" sz="2000" b="1" dirty="0">
                        <a:solidFill>
                          <a:schemeClr val="tx1"/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350" marR="6350" marT="0" marB="0"/>
                </a:tc>
              </a:tr>
              <a:tr h="2123192">
                <a:tc>
                  <a:txBody>
                    <a:bodyPr/>
                    <a:lstStyle/>
                    <a:p>
                      <a:pPr indent="8001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1" u="none" strike="noStrike" spc="0" dirty="0">
                          <a:solidFill>
                            <a:srgbClr val="003300"/>
                          </a:solidFill>
                          <a:effectLst/>
                          <a:latin typeface="Book Antiqua" panose="02040602050305030304" pitchFamily="18" charset="0"/>
                        </a:rPr>
                        <a:t>по ориентации на личностные струк­туры</a:t>
                      </a:r>
                      <a:endParaRPr lang="ru-RU" sz="2000" b="1" dirty="0">
                        <a:solidFill>
                          <a:srgbClr val="003300"/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1" u="none" strike="noStrike" spc="0" dirty="0" smtClean="0">
                          <a:solidFill>
                            <a:schemeClr val="tx1"/>
                          </a:solidFill>
                          <a:effectLst/>
                          <a:latin typeface="Book Antiqua" panose="02040602050305030304" pitchFamily="18" charset="0"/>
                        </a:rPr>
                        <a:t>информационная</a:t>
                      </a:r>
                      <a:r>
                        <a:rPr lang="ru-RU" sz="2000" b="1" u="none" strike="noStrike" spc="0" dirty="0">
                          <a:solidFill>
                            <a:schemeClr val="tx1"/>
                          </a:solidFill>
                          <a:effectLst/>
                          <a:latin typeface="Book Antiqua" panose="02040602050305030304" pitchFamily="18" charset="0"/>
                        </a:rPr>
                        <a:t>; операционная; </a:t>
                      </a:r>
                      <a:endParaRPr lang="ru-RU" sz="2000" b="1" u="none" strike="noStrike" spc="0" dirty="0" smtClean="0">
                        <a:solidFill>
                          <a:schemeClr val="tx1"/>
                        </a:solidFill>
                        <a:effectLst/>
                        <a:latin typeface="Book Antiqua" panose="02040602050305030304" pitchFamily="18" charset="0"/>
                      </a:endParaRPr>
                    </a:p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1" u="none" strike="noStrike" spc="0" dirty="0" smtClean="0">
                          <a:solidFill>
                            <a:schemeClr val="tx1"/>
                          </a:solidFill>
                          <a:effectLst/>
                          <a:latin typeface="Book Antiqua" panose="02040602050305030304" pitchFamily="18" charset="0"/>
                        </a:rPr>
                        <a:t>эмоционально-­</a:t>
                      </a:r>
                      <a:r>
                        <a:rPr lang="ru-RU" sz="2000" b="1" u="none" strike="noStrike" spc="0" dirty="0">
                          <a:solidFill>
                            <a:schemeClr val="tx1"/>
                          </a:solidFill>
                          <a:effectLst/>
                          <a:latin typeface="Book Antiqua" panose="02040602050305030304" pitchFamily="18" charset="0"/>
                        </a:rPr>
                        <a:t>художественная и эмоциональ­но-нравственная; технология саморазвития; эвристическая; </a:t>
                      </a:r>
                      <a:endParaRPr lang="ru-RU" sz="2000" b="1" u="none" strike="noStrike" spc="0" dirty="0" smtClean="0">
                        <a:solidFill>
                          <a:schemeClr val="tx1"/>
                        </a:solidFill>
                        <a:effectLst/>
                        <a:latin typeface="Book Antiqua" panose="02040602050305030304" pitchFamily="18" charset="0"/>
                      </a:endParaRPr>
                    </a:p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1" u="none" strike="noStrike" spc="0" dirty="0" smtClean="0">
                          <a:solidFill>
                            <a:schemeClr val="tx1"/>
                          </a:solidFill>
                          <a:effectLst/>
                          <a:latin typeface="Book Antiqua" panose="02040602050305030304" pitchFamily="18" charset="0"/>
                        </a:rPr>
                        <a:t>прикладная</a:t>
                      </a:r>
                      <a:r>
                        <a:rPr lang="ru-RU" sz="2000" b="1" u="none" strike="noStrike" spc="0" dirty="0">
                          <a:solidFill>
                            <a:schemeClr val="tx1"/>
                          </a:solidFill>
                          <a:effectLst/>
                          <a:latin typeface="Book Antiqua" panose="02040602050305030304" pitchFamily="18" charset="0"/>
                        </a:rPr>
                        <a:t>.</a:t>
                      </a:r>
                      <a:endParaRPr lang="ru-RU" sz="2000" b="1" dirty="0">
                        <a:solidFill>
                          <a:schemeClr val="tx1"/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350" marR="6350" marT="0" marB="0"/>
                </a:tc>
              </a:tr>
              <a:tr h="1550110">
                <a:tc>
                  <a:txBody>
                    <a:bodyPr/>
                    <a:lstStyle/>
                    <a:p>
                      <a:pPr indent="8001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1" u="none" strike="noStrike" spc="0" dirty="0">
                          <a:solidFill>
                            <a:srgbClr val="003300"/>
                          </a:solidFill>
                          <a:effectLst/>
                          <a:latin typeface="Book Antiqua" panose="02040602050305030304" pitchFamily="18" charset="0"/>
                        </a:rPr>
                        <a:t>по типу организа­ции и управления познавательной деятельностью</a:t>
                      </a:r>
                      <a:endParaRPr lang="ru-RU" sz="2000" b="1" dirty="0">
                        <a:solidFill>
                          <a:srgbClr val="003300"/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u="none" strike="noStrike" spc="0" dirty="0" smtClean="0">
                          <a:solidFill>
                            <a:schemeClr val="tx1"/>
                          </a:solidFill>
                          <a:effectLst/>
                          <a:latin typeface="Book Antiqua" panose="02040602050305030304" pitchFamily="18" charset="0"/>
                        </a:rPr>
                        <a:t> игровая </a:t>
                      </a:r>
                      <a:r>
                        <a:rPr lang="ru-RU" sz="2000" b="1" u="none" strike="noStrike" spc="0" dirty="0">
                          <a:solidFill>
                            <a:schemeClr val="tx1"/>
                          </a:solidFill>
                          <a:effectLst/>
                          <a:latin typeface="Book Antiqua" panose="02040602050305030304" pitchFamily="18" charset="0"/>
                        </a:rPr>
                        <a:t>технология</a:t>
                      </a:r>
                      <a:endParaRPr lang="ru-RU" sz="2000" b="1" dirty="0">
                        <a:solidFill>
                          <a:schemeClr val="tx1"/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350" marR="635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512979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686800" cy="720080"/>
          </a:xfrm>
        </p:spPr>
        <p:txBody>
          <a:bodyPr>
            <a:normAutofit/>
          </a:bodyPr>
          <a:lstStyle/>
          <a:p>
            <a:pPr algn="r"/>
            <a:r>
              <a:rPr lang="ru-RU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Структура </a:t>
            </a:r>
            <a:r>
              <a:rPr lang="ru-RU" sz="40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квест</a:t>
            </a:r>
            <a:r>
              <a:rPr lang="ru-RU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-технологии</a:t>
            </a:r>
            <a:endParaRPr lang="ru-RU" sz="40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 Antiqua" panose="02040602050305030304" pitchFamily="18" charset="0"/>
            </a:endParaRPr>
          </a:p>
        </p:txBody>
      </p:sp>
      <p:pic>
        <p:nvPicPr>
          <p:cNvPr id="4" name="Объект 3" descr="http://imc-peterhof.spb.ru/images/DmitrievaEV/s-2.png"/>
          <p:cNvPicPr>
            <a:picLocks noGrp="1"/>
          </p:cNvPicPr>
          <p:nvPr>
            <p:ph idx="1"/>
          </p:nvPr>
        </p:nvPicPr>
        <p:blipFill rotWithShape="1">
          <a:blip r:embed="rId2" cstate="print"/>
          <a:srcRect r="18122" b="7687"/>
          <a:stretch/>
        </p:blipFill>
        <p:spPr bwMode="auto">
          <a:xfrm>
            <a:off x="0" y="1124744"/>
            <a:ext cx="9144000" cy="57332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4441690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579296" cy="1368152"/>
          </a:xfrm>
        </p:spPr>
        <p:txBody>
          <a:bodyPr>
            <a:noAutofit/>
          </a:bodyPr>
          <a:lstStyle/>
          <a:p>
            <a:pPr algn="r"/>
            <a:r>
              <a:rPr lang="ru-RU" sz="4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Организационная </a:t>
            </a:r>
            <a:br>
              <a:rPr lang="ru-RU" sz="4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</a:br>
            <a:r>
              <a:rPr lang="ru-RU" sz="4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роль педагога в </a:t>
            </a:r>
            <a:r>
              <a:rPr lang="ru-RU" sz="48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квесте</a:t>
            </a:r>
            <a:endParaRPr lang="ru-RU" sz="48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 Antiqua" panose="0204060205030503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547664" y="1772816"/>
            <a:ext cx="7488832" cy="4896544"/>
          </a:xfrm>
        </p:spPr>
        <p:txBody>
          <a:bodyPr>
            <a:normAutofit/>
          </a:bodyPr>
          <a:lstStyle/>
          <a:p>
            <a:r>
              <a:rPr lang="ru-RU" b="1" dirty="0" smtClean="0">
                <a:solidFill>
                  <a:srgbClr val="003300"/>
                </a:solidFill>
                <a:latin typeface="Book Antiqua" panose="02040602050305030304" pitchFamily="18" charset="0"/>
              </a:rPr>
              <a:t>определяет  </a:t>
            </a:r>
            <a:r>
              <a:rPr lang="ru-RU" b="1" dirty="0">
                <a:solidFill>
                  <a:srgbClr val="003300"/>
                </a:solidFill>
                <a:latin typeface="Book Antiqua" panose="02040602050305030304" pitchFamily="18" charset="0"/>
              </a:rPr>
              <a:t>образовательные цели квеста, </a:t>
            </a:r>
            <a:endParaRPr lang="ru-RU" b="1" dirty="0" smtClean="0">
              <a:solidFill>
                <a:srgbClr val="003300"/>
              </a:solidFill>
              <a:latin typeface="Book Antiqua" panose="02040602050305030304" pitchFamily="18" charset="0"/>
            </a:endParaRPr>
          </a:p>
          <a:p>
            <a:r>
              <a:rPr lang="ru-RU" b="1" dirty="0" smtClean="0">
                <a:solidFill>
                  <a:srgbClr val="003300"/>
                </a:solidFill>
                <a:latin typeface="Book Antiqua" panose="02040602050305030304" pitchFamily="18" charset="0"/>
              </a:rPr>
              <a:t>составляет </a:t>
            </a:r>
            <a:r>
              <a:rPr lang="ru-RU" b="1" dirty="0">
                <a:solidFill>
                  <a:srgbClr val="003300"/>
                </a:solidFill>
                <a:latin typeface="Book Antiqua" panose="02040602050305030304" pitchFamily="18" charset="0"/>
              </a:rPr>
              <a:t>сюжетную линию игры, </a:t>
            </a:r>
            <a:endParaRPr lang="ru-RU" b="1" dirty="0" smtClean="0">
              <a:solidFill>
                <a:srgbClr val="003300"/>
              </a:solidFill>
              <a:latin typeface="Book Antiqua" panose="02040602050305030304" pitchFamily="18" charset="0"/>
            </a:endParaRPr>
          </a:p>
          <a:p>
            <a:r>
              <a:rPr lang="ru-RU" b="1" dirty="0" smtClean="0">
                <a:solidFill>
                  <a:srgbClr val="003300"/>
                </a:solidFill>
                <a:latin typeface="Book Antiqua" panose="02040602050305030304" pitchFamily="18" charset="0"/>
              </a:rPr>
              <a:t>оценивает </a:t>
            </a:r>
            <a:r>
              <a:rPr lang="ru-RU" b="1" dirty="0">
                <a:solidFill>
                  <a:srgbClr val="003300"/>
                </a:solidFill>
                <a:latin typeface="Book Antiqua" panose="02040602050305030304" pitchFamily="18" charset="0"/>
              </a:rPr>
              <a:t>процесс деятельности детей и конечный результат, </a:t>
            </a:r>
            <a:endParaRPr lang="ru-RU" b="1" dirty="0" smtClean="0">
              <a:solidFill>
                <a:srgbClr val="003300"/>
              </a:solidFill>
              <a:latin typeface="Book Antiqua" panose="02040602050305030304" pitchFamily="18" charset="0"/>
            </a:endParaRPr>
          </a:p>
          <a:p>
            <a:r>
              <a:rPr lang="ru-RU" b="1" dirty="0" smtClean="0">
                <a:solidFill>
                  <a:srgbClr val="003300"/>
                </a:solidFill>
                <a:latin typeface="Book Antiqua" panose="02040602050305030304" pitchFamily="18" charset="0"/>
              </a:rPr>
              <a:t>организует </a:t>
            </a:r>
            <a:r>
              <a:rPr lang="ru-RU" b="1" dirty="0">
                <a:solidFill>
                  <a:srgbClr val="003300"/>
                </a:solidFill>
                <a:latin typeface="Book Antiqua" panose="02040602050305030304" pitchFamily="18" charset="0"/>
              </a:rPr>
              <a:t>поисково-исследовательскую образовательную деятельность.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112106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264895" y="116632"/>
            <a:ext cx="7488832" cy="67710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b="1" dirty="0" smtClean="0">
                <a:solidFill>
                  <a:srgbClr val="FF0000"/>
                </a:solidFill>
                <a:latin typeface="Book Antiqua" pitchFamily="18" charset="0"/>
              </a:rPr>
              <a:t>План работы  МТГ «Я </a:t>
            </a:r>
            <a:r>
              <a:rPr lang="ru-RU" sz="1600" b="1" dirty="0">
                <a:solidFill>
                  <a:srgbClr val="FF0000"/>
                </a:solidFill>
                <a:latin typeface="Book Antiqua" pitchFamily="18" charset="0"/>
              </a:rPr>
              <a:t>и технология </a:t>
            </a:r>
            <a:r>
              <a:rPr lang="ru-RU" sz="1600" b="1" dirty="0" smtClean="0">
                <a:solidFill>
                  <a:srgbClr val="FF0000"/>
                </a:solidFill>
                <a:latin typeface="Book Antiqua" pitchFamily="18" charset="0"/>
              </a:rPr>
              <a:t>образовательного </a:t>
            </a:r>
            <a:r>
              <a:rPr lang="ru-RU" sz="1600" b="1" dirty="0" err="1" smtClean="0">
                <a:solidFill>
                  <a:srgbClr val="FF0000"/>
                </a:solidFill>
                <a:latin typeface="Book Antiqua" pitchFamily="18" charset="0"/>
              </a:rPr>
              <a:t>квеста</a:t>
            </a:r>
            <a:r>
              <a:rPr lang="ru-RU" sz="1600" b="1" dirty="0">
                <a:solidFill>
                  <a:srgbClr val="FF0000"/>
                </a:solidFill>
                <a:latin typeface="Book Antiqua" pitchFamily="18" charset="0"/>
              </a:rPr>
              <a:t>»</a:t>
            </a:r>
          </a:p>
          <a:p>
            <a:endParaRPr lang="ru-RU" sz="400" b="1" dirty="0">
              <a:solidFill>
                <a:srgbClr val="FF0000"/>
              </a:solidFill>
              <a:latin typeface="Book Antiqua" pitchFamily="18" charset="0"/>
            </a:endParaRPr>
          </a:p>
          <a:p>
            <a:pPr>
              <a:lnSpc>
                <a:spcPct val="150000"/>
              </a:lnSpc>
            </a:pPr>
            <a:r>
              <a:rPr lang="ru-RU" sz="1600" b="1" dirty="0">
                <a:latin typeface="Book Antiqua" pitchFamily="18" charset="0"/>
              </a:rPr>
              <a:t>Руководитель: Рязанова Ольга Николаевна, педагог-организатор</a:t>
            </a:r>
          </a:p>
          <a:p>
            <a:pPr>
              <a:lnSpc>
                <a:spcPct val="150000"/>
              </a:lnSpc>
            </a:pPr>
            <a:r>
              <a:rPr lang="ru-RU" sz="1600" b="1" dirty="0" smtClean="0">
                <a:latin typeface="Book Antiqua" pitchFamily="18" charset="0"/>
              </a:rPr>
              <a:t>Куратор</a:t>
            </a:r>
            <a:r>
              <a:rPr lang="ru-RU" sz="1600" b="1" dirty="0">
                <a:latin typeface="Book Antiqua" pitchFamily="18" charset="0"/>
              </a:rPr>
              <a:t>: Оборина Наталья Анатольевна, методист ДДЮТ </a:t>
            </a:r>
          </a:p>
          <a:p>
            <a:pPr>
              <a:lnSpc>
                <a:spcPct val="150000"/>
              </a:lnSpc>
            </a:pPr>
            <a:r>
              <a:rPr lang="ru-RU" sz="1600" b="1" dirty="0" smtClean="0">
                <a:latin typeface="Book Antiqua" pitchFamily="18" charset="0"/>
              </a:rPr>
              <a:t>СРОКИ РЕАЛИЗАЦИИ:   СЕНТЯБРЬ 2017 – АПРЕЛЬ 2018.</a:t>
            </a:r>
          </a:p>
          <a:p>
            <a:pPr>
              <a:lnSpc>
                <a:spcPct val="150000"/>
              </a:lnSpc>
            </a:pPr>
            <a:r>
              <a:rPr lang="ru-RU" sz="1600" b="1" dirty="0" smtClean="0">
                <a:latin typeface="Book Antiqua" pitchFamily="18" charset="0"/>
              </a:rPr>
              <a:t>Участники</a:t>
            </a:r>
            <a:r>
              <a:rPr lang="ru-RU" sz="1600" b="1" dirty="0">
                <a:latin typeface="Book Antiqua" pitchFamily="18" charset="0"/>
              </a:rPr>
              <a:t>: педагоги </a:t>
            </a:r>
            <a:r>
              <a:rPr lang="ru-RU" sz="1600" b="1" dirty="0" smtClean="0">
                <a:latin typeface="Book Antiqua" pitchFamily="18" charset="0"/>
              </a:rPr>
              <a:t>Дворца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ru-RU" sz="1600" b="1" dirty="0">
                <a:latin typeface="Book Antiqua" pitchFamily="18" charset="0"/>
              </a:rPr>
              <a:t>Сергеева  Надежда Михайловна	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ru-RU" sz="1600" b="1" dirty="0">
                <a:latin typeface="Book Antiqua" pitchFamily="18" charset="0"/>
              </a:rPr>
              <a:t>Клабукова  Татьяна Олеговна	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ru-RU" sz="1600" b="1" dirty="0">
                <a:latin typeface="Book Antiqua" pitchFamily="18" charset="0"/>
              </a:rPr>
              <a:t>Пушкарева  Елена Владимировна	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ru-RU" sz="1600" b="1" dirty="0">
                <a:latin typeface="Book Antiqua" pitchFamily="18" charset="0"/>
              </a:rPr>
              <a:t>Шибанова  Татьяна Геннадьевна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ru-RU" sz="1600" b="1" dirty="0">
                <a:latin typeface="Book Antiqua" pitchFamily="18" charset="0"/>
              </a:rPr>
              <a:t>Тетерина  Ирина Николаевна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ru-RU" sz="1600" b="1" dirty="0">
                <a:latin typeface="Book Antiqua" pitchFamily="18" charset="0"/>
              </a:rPr>
              <a:t>Терентьева  Надежда Сергеевна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ru-RU" sz="1600" b="1" dirty="0">
                <a:latin typeface="Book Antiqua" pitchFamily="18" charset="0"/>
              </a:rPr>
              <a:t>Гордеева  Татьяна Аркадьевна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ru-RU" sz="1600" b="1" dirty="0">
                <a:latin typeface="Book Antiqua" pitchFamily="18" charset="0"/>
              </a:rPr>
              <a:t>Шанаурина  Татьяна </a:t>
            </a:r>
            <a:r>
              <a:rPr lang="ru-RU" sz="1600" b="1" dirty="0" smtClean="0">
                <a:latin typeface="Book Antiqua" pitchFamily="18" charset="0"/>
              </a:rPr>
              <a:t>Алексеевна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ru-RU" sz="1600" b="1" dirty="0" err="1" smtClean="0">
                <a:latin typeface="Book Antiqua" pitchFamily="18" charset="0"/>
              </a:rPr>
              <a:t>Егорина</a:t>
            </a:r>
            <a:r>
              <a:rPr lang="ru-RU" sz="1600" b="1" dirty="0" smtClean="0">
                <a:latin typeface="Book Antiqua" pitchFamily="18" charset="0"/>
              </a:rPr>
              <a:t> Нина Георгиевна </a:t>
            </a:r>
          </a:p>
          <a:p>
            <a:endParaRPr lang="ru-RU" sz="400" b="1" dirty="0" smtClean="0">
              <a:latin typeface="Book Antiqua" pitchFamily="18" charset="0"/>
            </a:endParaRPr>
          </a:p>
          <a:p>
            <a:r>
              <a:rPr lang="ru-RU" b="1" dirty="0" smtClean="0">
                <a:latin typeface="Book Antiqua" pitchFamily="18" charset="0"/>
              </a:rPr>
              <a:t>ЦЕЛЬ: </a:t>
            </a:r>
            <a:r>
              <a:rPr lang="ru-RU" b="1" dirty="0">
                <a:latin typeface="Book Antiqua" pitchFamily="18" charset="0"/>
              </a:rPr>
              <a:t>разработка педагогами образовательного </a:t>
            </a:r>
            <a:r>
              <a:rPr lang="ru-RU" b="1" dirty="0" err="1">
                <a:latin typeface="Book Antiqua" pitchFamily="18" charset="0"/>
              </a:rPr>
              <a:t>квеста</a:t>
            </a:r>
            <a:r>
              <a:rPr lang="ru-RU" b="1" dirty="0">
                <a:latin typeface="Book Antiqua" pitchFamily="18" charset="0"/>
              </a:rPr>
              <a:t> для учащихся </a:t>
            </a:r>
            <a:r>
              <a:rPr lang="ru-RU" b="1" dirty="0" smtClean="0">
                <a:latin typeface="Book Antiqua" pitchFamily="18" charset="0"/>
              </a:rPr>
              <a:t> коллективов </a:t>
            </a:r>
            <a:r>
              <a:rPr lang="ru-RU" b="1" dirty="0">
                <a:latin typeface="Book Antiqua" pitchFamily="18" charset="0"/>
              </a:rPr>
              <a:t>Дворца.</a:t>
            </a:r>
          </a:p>
          <a:p>
            <a:pPr algn="ctr"/>
            <a:endParaRPr lang="ru-RU" sz="800" b="1" dirty="0" smtClean="0">
              <a:latin typeface="Book Antiqua" pitchFamily="18" charset="0"/>
            </a:endParaRPr>
          </a:p>
          <a:p>
            <a:pPr algn="ctr"/>
            <a:r>
              <a:rPr lang="ru-RU" b="1" dirty="0" smtClean="0">
                <a:latin typeface="Book Antiqua" pitchFamily="18" charset="0"/>
              </a:rPr>
              <a:t>    ОЖИДАЕМЫЕ РЕЗУЛЬТАТЫ:  100</a:t>
            </a:r>
            <a:r>
              <a:rPr lang="ru-RU" b="1" dirty="0">
                <a:latin typeface="Book Antiqua" pitchFamily="18" charset="0"/>
              </a:rPr>
              <a:t>% участники МТГ разработают и </a:t>
            </a:r>
            <a:r>
              <a:rPr lang="ru-RU" b="1" dirty="0" smtClean="0">
                <a:latin typeface="Book Antiqua" pitchFamily="18" charset="0"/>
              </a:rPr>
              <a:t> проведут </a:t>
            </a:r>
            <a:r>
              <a:rPr lang="ru-RU" b="1" dirty="0">
                <a:latin typeface="Book Antiqua" pitchFamily="18" charset="0"/>
              </a:rPr>
              <a:t>образовательный квест (индивидуальный или групповой</a:t>
            </a:r>
            <a:r>
              <a:rPr lang="ru-RU" sz="1600" b="1" dirty="0">
                <a:latin typeface="Book Antiqua" pitchFamily="18" charset="0"/>
              </a:rPr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117610831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507288" cy="1426170"/>
          </a:xfrm>
        </p:spPr>
        <p:txBody>
          <a:bodyPr>
            <a:noAutofit/>
          </a:bodyPr>
          <a:lstStyle/>
          <a:p>
            <a:pPr algn="r"/>
            <a:r>
              <a:rPr lang="ru-RU" sz="5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Основные критерии качества </a:t>
            </a:r>
            <a:r>
              <a:rPr lang="ru-RU" sz="54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квеста</a:t>
            </a:r>
            <a:r>
              <a:rPr lang="ru-RU" sz="54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 </a:t>
            </a:r>
            <a:endParaRPr lang="ru-RU" sz="54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 Antiqua" panose="0204060205030503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691680" y="1844824"/>
            <a:ext cx="7452320" cy="4752528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</a:pPr>
            <a:r>
              <a:rPr lang="ru-RU" sz="3600" b="1" dirty="0" smtClean="0">
                <a:solidFill>
                  <a:srgbClr val="003300"/>
                </a:solidFill>
                <a:latin typeface="Book Antiqua" panose="02040602050305030304" pitchFamily="18" charset="0"/>
              </a:rPr>
              <a:t>безопасность </a:t>
            </a:r>
            <a:r>
              <a:rPr lang="ru-RU" sz="3600" b="1" dirty="0">
                <a:solidFill>
                  <a:srgbClr val="003300"/>
                </a:solidFill>
                <a:latin typeface="Book Antiqua" panose="02040602050305030304" pitchFamily="18" charset="0"/>
              </a:rPr>
              <a:t>для участников, </a:t>
            </a:r>
            <a:endParaRPr lang="ru-RU" sz="3600" b="1" dirty="0" smtClean="0">
              <a:solidFill>
                <a:srgbClr val="003300"/>
              </a:solidFill>
              <a:latin typeface="Book Antiqua" panose="02040602050305030304" pitchFamily="18" charset="0"/>
            </a:endParaRPr>
          </a:p>
          <a:p>
            <a:pPr>
              <a:spcBef>
                <a:spcPts val="0"/>
              </a:spcBef>
            </a:pPr>
            <a:r>
              <a:rPr lang="ru-RU" sz="3600" b="1" dirty="0" smtClean="0">
                <a:solidFill>
                  <a:srgbClr val="003300"/>
                </a:solidFill>
                <a:latin typeface="Book Antiqua" panose="02040602050305030304" pitchFamily="18" charset="0"/>
              </a:rPr>
              <a:t>оригинальность</a:t>
            </a:r>
            <a:r>
              <a:rPr lang="ru-RU" sz="3600" b="1" dirty="0">
                <a:solidFill>
                  <a:srgbClr val="003300"/>
                </a:solidFill>
                <a:latin typeface="Book Antiqua" panose="02040602050305030304" pitchFamily="18" charset="0"/>
              </a:rPr>
              <a:t>, </a:t>
            </a:r>
            <a:endParaRPr lang="ru-RU" sz="3600" b="1" dirty="0" smtClean="0">
              <a:solidFill>
                <a:srgbClr val="003300"/>
              </a:solidFill>
              <a:latin typeface="Book Antiqua" panose="02040602050305030304" pitchFamily="18" charset="0"/>
            </a:endParaRPr>
          </a:p>
          <a:p>
            <a:pPr>
              <a:spcBef>
                <a:spcPts val="0"/>
              </a:spcBef>
            </a:pPr>
            <a:r>
              <a:rPr lang="ru-RU" sz="3600" b="1" dirty="0" smtClean="0">
                <a:solidFill>
                  <a:srgbClr val="003300"/>
                </a:solidFill>
                <a:latin typeface="Book Antiqua" panose="02040602050305030304" pitchFamily="18" charset="0"/>
              </a:rPr>
              <a:t>логичность</a:t>
            </a:r>
            <a:r>
              <a:rPr lang="ru-RU" sz="3600" b="1" dirty="0">
                <a:solidFill>
                  <a:srgbClr val="003300"/>
                </a:solidFill>
                <a:latin typeface="Book Antiqua" panose="02040602050305030304" pitchFamily="18" charset="0"/>
              </a:rPr>
              <a:t>, </a:t>
            </a:r>
            <a:endParaRPr lang="ru-RU" sz="3600" b="1" dirty="0" smtClean="0">
              <a:solidFill>
                <a:srgbClr val="003300"/>
              </a:solidFill>
              <a:latin typeface="Book Antiqua" panose="02040602050305030304" pitchFamily="18" charset="0"/>
            </a:endParaRPr>
          </a:p>
          <a:p>
            <a:pPr>
              <a:spcBef>
                <a:spcPts val="0"/>
              </a:spcBef>
            </a:pPr>
            <a:r>
              <a:rPr lang="ru-RU" sz="3600" b="1" dirty="0" smtClean="0">
                <a:solidFill>
                  <a:srgbClr val="003300"/>
                </a:solidFill>
                <a:latin typeface="Book Antiqua" panose="02040602050305030304" pitchFamily="18" charset="0"/>
              </a:rPr>
              <a:t>целостность</a:t>
            </a:r>
            <a:r>
              <a:rPr lang="ru-RU" sz="3600" b="1" dirty="0">
                <a:solidFill>
                  <a:srgbClr val="003300"/>
                </a:solidFill>
                <a:latin typeface="Book Antiqua" panose="02040602050305030304" pitchFamily="18" charset="0"/>
              </a:rPr>
              <a:t>, </a:t>
            </a:r>
            <a:endParaRPr lang="ru-RU" sz="3600" b="1" dirty="0" smtClean="0">
              <a:solidFill>
                <a:srgbClr val="003300"/>
              </a:solidFill>
              <a:latin typeface="Book Antiqua" panose="02040602050305030304" pitchFamily="18" charset="0"/>
            </a:endParaRPr>
          </a:p>
          <a:p>
            <a:pPr>
              <a:spcBef>
                <a:spcPts val="0"/>
              </a:spcBef>
            </a:pPr>
            <a:r>
              <a:rPr lang="ru-RU" sz="3600" b="1" dirty="0" smtClean="0">
                <a:solidFill>
                  <a:srgbClr val="003300"/>
                </a:solidFill>
                <a:latin typeface="Book Antiqua" panose="02040602050305030304" pitchFamily="18" charset="0"/>
              </a:rPr>
              <a:t>подчинённость определённому сюжету,</a:t>
            </a:r>
          </a:p>
          <a:p>
            <a:pPr>
              <a:spcBef>
                <a:spcPts val="0"/>
              </a:spcBef>
            </a:pPr>
            <a:r>
              <a:rPr lang="ru-RU" sz="3600" b="1" dirty="0" smtClean="0">
                <a:solidFill>
                  <a:srgbClr val="003300"/>
                </a:solidFill>
                <a:latin typeface="Book Antiqua" panose="02040602050305030304" pitchFamily="18" charset="0"/>
              </a:rPr>
              <a:t>создание атмосферы игрового пространства. 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131214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43726827"/>
              </p:ext>
            </p:extLst>
          </p:nvPr>
        </p:nvGraphicFramePr>
        <p:xfrm>
          <a:off x="1331641" y="163054"/>
          <a:ext cx="7704856" cy="6694948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2020087"/>
                <a:gridCol w="3288539"/>
                <a:gridCol w="2396230"/>
              </a:tblGrid>
              <a:tr h="82407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 b="1" dirty="0">
                          <a:solidFill>
                            <a:srgbClr val="FF0000"/>
                          </a:solidFill>
                          <a:effectLst/>
                          <a:latin typeface="Book Antiqua" panose="02040602050305030304" pitchFamily="18" charset="0"/>
                        </a:rPr>
                        <a:t>Требования к заданиям:</a:t>
                      </a:r>
                      <a:endParaRPr lang="ru-RU" sz="2200" b="1" dirty="0">
                        <a:solidFill>
                          <a:srgbClr val="FF0000"/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 b="1" dirty="0">
                          <a:solidFill>
                            <a:srgbClr val="FF0000"/>
                          </a:solidFill>
                          <a:effectLst/>
                          <a:latin typeface="Book Antiqua" panose="02040602050305030304" pitchFamily="18" charset="0"/>
                        </a:rPr>
                        <a:t>Принципы:</a:t>
                      </a:r>
                      <a:endParaRPr lang="ru-RU" sz="2200" b="1" dirty="0">
                        <a:solidFill>
                          <a:srgbClr val="FF0000"/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 b="1" dirty="0">
                          <a:solidFill>
                            <a:srgbClr val="FF0000"/>
                          </a:solidFill>
                          <a:effectLst/>
                          <a:latin typeface="Book Antiqua" panose="02040602050305030304" pitchFamily="18" charset="0"/>
                        </a:rPr>
                        <a:t>Условия:</a:t>
                      </a:r>
                      <a:endParaRPr lang="ru-RU" sz="2200" b="1" dirty="0">
                        <a:solidFill>
                          <a:srgbClr val="FF0000"/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12041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solidFill>
                            <a:srgbClr val="003300"/>
                          </a:solidFill>
                          <a:effectLst/>
                          <a:latin typeface="Book Antiqua" panose="02040602050305030304" pitchFamily="18" charset="0"/>
                        </a:rPr>
                        <a:t>Оригинальность</a:t>
                      </a:r>
                      <a:endParaRPr lang="ru-RU" sz="1800" b="1" dirty="0">
                        <a:solidFill>
                          <a:srgbClr val="003300"/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solidFill>
                            <a:srgbClr val="003300"/>
                          </a:solidFill>
                          <a:effectLst/>
                          <a:latin typeface="Book Antiqua" panose="02040602050305030304" pitchFamily="18" charset="0"/>
                        </a:rPr>
                        <a:t>Доступность</a:t>
                      </a:r>
                      <a:endParaRPr lang="ru-RU" sz="1800" b="1" dirty="0">
                        <a:solidFill>
                          <a:srgbClr val="003300"/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solidFill>
                            <a:srgbClr val="003300"/>
                          </a:solidFill>
                          <a:effectLst/>
                          <a:latin typeface="Book Antiqua" panose="02040602050305030304" pitchFamily="18" charset="0"/>
                        </a:rPr>
                        <a:t>Безопасность </a:t>
                      </a:r>
                      <a:r>
                        <a:rPr lang="ru-RU" sz="1800" b="1" dirty="0">
                          <a:solidFill>
                            <a:srgbClr val="003300"/>
                          </a:solidFill>
                          <a:effectLst/>
                          <a:latin typeface="Book Antiqua" panose="02040602050305030304" pitchFamily="18" charset="0"/>
                        </a:rPr>
                        <a:t>игр. </a:t>
                      </a:r>
                      <a:endParaRPr lang="ru-RU" sz="1800" b="1" dirty="0">
                        <a:solidFill>
                          <a:srgbClr val="003300"/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732844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solidFill>
                            <a:srgbClr val="003300"/>
                          </a:solidFill>
                          <a:effectLst/>
                          <a:latin typeface="Book Antiqua" panose="02040602050305030304" pitchFamily="18" charset="0"/>
                        </a:rPr>
                        <a:t>Доступность</a:t>
                      </a:r>
                      <a:endParaRPr lang="ru-RU" sz="1800" b="1" dirty="0">
                        <a:solidFill>
                          <a:srgbClr val="003300"/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solidFill>
                            <a:srgbClr val="003300"/>
                          </a:solidFill>
                          <a:effectLst/>
                          <a:latin typeface="Book Antiqua" panose="02040602050305030304" pitchFamily="18" charset="0"/>
                        </a:rPr>
                        <a:t>Системность </a:t>
                      </a:r>
                      <a:r>
                        <a:rPr lang="ru-RU" sz="1800" b="1" dirty="0">
                          <a:solidFill>
                            <a:srgbClr val="003300"/>
                          </a:solidFill>
                          <a:effectLst/>
                          <a:latin typeface="Book Antiqua" panose="02040602050305030304" pitchFamily="18" charset="0"/>
                        </a:rPr>
                        <a:t>– логическая связь заданий  между собой</a:t>
                      </a:r>
                      <a:endParaRPr lang="ru-RU" sz="1800" b="1" dirty="0">
                        <a:solidFill>
                          <a:srgbClr val="003300"/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solidFill>
                            <a:srgbClr val="003300"/>
                          </a:solidFill>
                          <a:effectLst/>
                          <a:latin typeface="Book Antiqua" panose="02040602050305030304" pitchFamily="18" charset="0"/>
                        </a:rPr>
                        <a:t>Соответствие </a:t>
                      </a:r>
                      <a:r>
                        <a:rPr lang="ru-RU" sz="1800" b="1" dirty="0">
                          <a:solidFill>
                            <a:srgbClr val="003300"/>
                          </a:solidFill>
                          <a:effectLst/>
                          <a:latin typeface="Book Antiqua" panose="02040602050305030304" pitchFamily="18" charset="0"/>
                        </a:rPr>
                        <a:t>игр возрасту, зонам актуального и ближайшего развития детей.</a:t>
                      </a:r>
                      <a:endParaRPr lang="ru-RU" sz="1800" b="1" dirty="0">
                        <a:solidFill>
                          <a:srgbClr val="003300"/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033227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solidFill>
                            <a:srgbClr val="003300"/>
                          </a:solidFill>
                          <a:effectLst/>
                          <a:latin typeface="Book Antiqua" panose="02040602050305030304" pitchFamily="18" charset="0"/>
                        </a:rPr>
                        <a:t>Адекватность </a:t>
                      </a:r>
                      <a:r>
                        <a:rPr lang="ru-RU" sz="1800" b="1" dirty="0">
                          <a:solidFill>
                            <a:srgbClr val="003300"/>
                          </a:solidFill>
                          <a:effectLst/>
                          <a:latin typeface="Book Antiqua" panose="02040602050305030304" pitchFamily="18" charset="0"/>
                        </a:rPr>
                        <a:t>ситуации</a:t>
                      </a:r>
                      <a:endParaRPr lang="ru-RU" sz="1800" b="1" dirty="0">
                        <a:solidFill>
                          <a:srgbClr val="003300"/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solidFill>
                            <a:srgbClr val="003300"/>
                          </a:solidFill>
                          <a:effectLst/>
                          <a:latin typeface="Book Antiqua" panose="02040602050305030304" pitchFamily="18" charset="0"/>
                        </a:rPr>
                        <a:t>Эмоциональная </a:t>
                      </a:r>
                      <a:r>
                        <a:rPr lang="ru-RU" sz="1800" b="1" dirty="0">
                          <a:solidFill>
                            <a:srgbClr val="003300"/>
                          </a:solidFill>
                          <a:effectLst/>
                          <a:latin typeface="Book Antiqua" panose="02040602050305030304" pitchFamily="18" charset="0"/>
                        </a:rPr>
                        <a:t>окрашенность заданий </a:t>
                      </a:r>
                      <a:endParaRPr lang="ru-RU" sz="1800" b="1" dirty="0">
                        <a:solidFill>
                          <a:srgbClr val="003300"/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solidFill>
                            <a:srgbClr val="003300"/>
                          </a:solidFill>
                          <a:effectLst/>
                          <a:latin typeface="Book Antiqua" panose="02040602050305030304" pitchFamily="18" charset="0"/>
                        </a:rPr>
                        <a:t>Мирный </a:t>
                      </a:r>
                      <a:r>
                        <a:rPr lang="ru-RU" sz="1800" b="1" dirty="0">
                          <a:solidFill>
                            <a:srgbClr val="003300"/>
                          </a:solidFill>
                          <a:effectLst/>
                          <a:latin typeface="Book Antiqua" panose="02040602050305030304" pitchFamily="18" charset="0"/>
                        </a:rPr>
                        <a:t>способ решения споров и конфликтов.</a:t>
                      </a:r>
                      <a:endParaRPr lang="ru-RU" sz="1800" b="1" dirty="0">
                        <a:solidFill>
                          <a:srgbClr val="003300"/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12041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003300"/>
                          </a:solidFill>
                          <a:effectLst/>
                          <a:latin typeface="Book Antiqua" panose="02040602050305030304" pitchFamily="18" charset="0"/>
                        </a:rPr>
                        <a:t> </a:t>
                      </a:r>
                      <a:endParaRPr lang="ru-RU" sz="1800" b="1" dirty="0">
                        <a:solidFill>
                          <a:srgbClr val="003300"/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solidFill>
                            <a:srgbClr val="003300"/>
                          </a:solidFill>
                          <a:effectLst/>
                          <a:latin typeface="Book Antiqua" panose="02040602050305030304" pitchFamily="18" charset="0"/>
                        </a:rPr>
                        <a:t>Расчет  </a:t>
                      </a:r>
                      <a:r>
                        <a:rPr lang="ru-RU" sz="1800" b="1" dirty="0">
                          <a:solidFill>
                            <a:srgbClr val="003300"/>
                          </a:solidFill>
                          <a:effectLst/>
                          <a:latin typeface="Book Antiqua" panose="02040602050305030304" pitchFamily="18" charset="0"/>
                        </a:rPr>
                        <a:t>времени. </a:t>
                      </a:r>
                      <a:endParaRPr lang="ru-RU" sz="1800" b="1" dirty="0">
                        <a:solidFill>
                          <a:srgbClr val="003300"/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003300"/>
                          </a:solidFill>
                          <a:effectLst/>
                          <a:latin typeface="Book Antiqua" panose="02040602050305030304" pitchFamily="18" charset="0"/>
                        </a:rPr>
                        <a:t> </a:t>
                      </a:r>
                      <a:endParaRPr lang="ru-RU" sz="1800" b="1" dirty="0">
                        <a:solidFill>
                          <a:srgbClr val="003300"/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044596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003300"/>
                          </a:solidFill>
                          <a:effectLst/>
                          <a:latin typeface="Book Antiqua" panose="02040602050305030304" pitchFamily="18" charset="0"/>
                        </a:rPr>
                        <a:t> </a:t>
                      </a:r>
                      <a:endParaRPr lang="ru-RU" sz="1800" b="1" dirty="0">
                        <a:solidFill>
                          <a:srgbClr val="003300"/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solidFill>
                            <a:srgbClr val="003300"/>
                          </a:solidFill>
                          <a:effectLst/>
                          <a:latin typeface="Book Antiqua" panose="02040602050305030304" pitchFamily="18" charset="0"/>
                        </a:rPr>
                        <a:t>Разнообразие </a:t>
                      </a:r>
                      <a:r>
                        <a:rPr lang="ru-RU" sz="1800" b="1" dirty="0">
                          <a:solidFill>
                            <a:srgbClr val="003300"/>
                          </a:solidFill>
                          <a:effectLst/>
                          <a:latin typeface="Book Antiqua" panose="02040602050305030304" pitchFamily="18" charset="0"/>
                        </a:rPr>
                        <a:t>детской деятельности во время прохождения квеста.</a:t>
                      </a:r>
                      <a:endParaRPr lang="ru-RU" sz="1800" b="1" dirty="0">
                        <a:solidFill>
                          <a:srgbClr val="003300"/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003300"/>
                          </a:solidFill>
                          <a:effectLst/>
                          <a:latin typeface="Book Antiqua" panose="02040602050305030304" pitchFamily="18" charset="0"/>
                        </a:rPr>
                        <a:t> </a:t>
                      </a:r>
                      <a:endParaRPr lang="ru-RU" sz="1800" b="1" dirty="0">
                        <a:solidFill>
                          <a:srgbClr val="003300"/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23612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solidFill>
                            <a:srgbClr val="003300"/>
                          </a:solidFill>
                          <a:effectLst/>
                          <a:latin typeface="Book Antiqua" panose="02040602050305030304" pitchFamily="18" charset="0"/>
                        </a:rPr>
                        <a:t> </a:t>
                      </a:r>
                      <a:endParaRPr lang="ru-RU" sz="1800" b="1">
                        <a:solidFill>
                          <a:srgbClr val="003300"/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solidFill>
                            <a:srgbClr val="003300"/>
                          </a:solidFill>
                          <a:effectLst/>
                          <a:latin typeface="Book Antiqua" panose="02040602050305030304" pitchFamily="18" charset="0"/>
                        </a:rPr>
                        <a:t>Наличие </a:t>
                      </a:r>
                      <a:r>
                        <a:rPr lang="ru-RU" sz="1800" b="1" dirty="0">
                          <a:solidFill>
                            <a:srgbClr val="003300"/>
                          </a:solidFill>
                          <a:effectLst/>
                          <a:latin typeface="Book Antiqua" panose="02040602050305030304" pitchFamily="18" charset="0"/>
                        </a:rPr>
                        <a:t>видимого конечного результата и обратной связи.</a:t>
                      </a:r>
                      <a:endParaRPr lang="ru-RU" sz="1800" b="1" dirty="0">
                        <a:solidFill>
                          <a:srgbClr val="003300"/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003300"/>
                          </a:solidFill>
                          <a:effectLst/>
                          <a:latin typeface="Book Antiqua" panose="02040602050305030304" pitchFamily="18" charset="0"/>
                        </a:rPr>
                        <a:t> </a:t>
                      </a:r>
                      <a:endParaRPr lang="ru-RU" sz="1800" b="1" dirty="0">
                        <a:solidFill>
                          <a:srgbClr val="003300"/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358432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435280" cy="1228998"/>
          </a:xfrm>
        </p:spPr>
        <p:txBody>
          <a:bodyPr>
            <a:normAutofit fontScale="90000"/>
          </a:bodyPr>
          <a:lstStyle/>
          <a:p>
            <a:pPr algn="r"/>
            <a:r>
              <a:rPr lang="ru-RU" b="1" dirty="0"/>
              <a:t> </a:t>
            </a:r>
            <a:r>
              <a:rPr lang="ru-RU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А</a:t>
            </a:r>
            <a:r>
              <a:rPr lang="ru-RU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лгоритм разработки </a:t>
            </a:r>
            <a:br>
              <a:rPr lang="ru-RU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</a:br>
            <a:r>
              <a:rPr lang="ru-RU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программы </a:t>
            </a:r>
            <a:r>
              <a:rPr lang="ru-RU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квеста</a:t>
            </a:r>
            <a:endParaRPr lang="ru-RU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 Antiqua" panose="0204060205030503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03648" y="1484784"/>
            <a:ext cx="7740352" cy="5373216"/>
          </a:xfrm>
        </p:spPr>
        <p:txBody>
          <a:bodyPr>
            <a:normAutofit fontScale="77500" lnSpcReduction="20000"/>
          </a:bodyPr>
          <a:lstStyle/>
          <a:p>
            <a:pPr lvl="0">
              <a:lnSpc>
                <a:spcPct val="120000"/>
              </a:lnSpc>
              <a:spcBef>
                <a:spcPts val="0"/>
              </a:spcBef>
            </a:pPr>
            <a:r>
              <a:rPr lang="ru-RU" sz="3400" b="1" dirty="0">
                <a:solidFill>
                  <a:srgbClr val="003300"/>
                </a:solidFill>
                <a:latin typeface="Book Antiqua" panose="02040602050305030304" pitchFamily="18" charset="0"/>
              </a:rPr>
              <a:t>Провести мониторинг потребностей воспитанников и своих педагогических возможностей</a:t>
            </a:r>
          </a:p>
          <a:p>
            <a:pPr lvl="0">
              <a:lnSpc>
                <a:spcPct val="120000"/>
              </a:lnSpc>
              <a:spcBef>
                <a:spcPts val="0"/>
              </a:spcBef>
            </a:pPr>
            <a:r>
              <a:rPr lang="ru-RU" sz="3400" b="1" dirty="0" smtClean="0">
                <a:solidFill>
                  <a:srgbClr val="003300"/>
                </a:solidFill>
                <a:latin typeface="Book Antiqua" panose="02040602050305030304" pitchFamily="18" charset="0"/>
              </a:rPr>
              <a:t>Описать </a:t>
            </a:r>
            <a:r>
              <a:rPr lang="ru-RU" sz="3400" b="1" dirty="0">
                <a:solidFill>
                  <a:srgbClr val="003300"/>
                </a:solidFill>
                <a:latin typeface="Book Antiqua" panose="02040602050305030304" pitchFamily="18" charset="0"/>
              </a:rPr>
              <a:t>целевую группу </a:t>
            </a:r>
            <a:r>
              <a:rPr lang="ru-RU" sz="3400" b="1" dirty="0" smtClean="0">
                <a:solidFill>
                  <a:srgbClr val="003300"/>
                </a:solidFill>
                <a:latin typeface="Book Antiqua" panose="02040602050305030304" pitchFamily="18" charset="0"/>
              </a:rPr>
              <a:t>программы </a:t>
            </a:r>
            <a:r>
              <a:rPr lang="ru-RU" sz="3400" b="1" dirty="0" err="1" smtClean="0">
                <a:solidFill>
                  <a:srgbClr val="003300"/>
                </a:solidFill>
                <a:latin typeface="Book Antiqua" panose="02040602050305030304" pitchFamily="18" charset="0"/>
              </a:rPr>
              <a:t>квеста</a:t>
            </a:r>
            <a:endParaRPr lang="ru-RU" sz="3400" b="1" dirty="0">
              <a:solidFill>
                <a:srgbClr val="003300"/>
              </a:solidFill>
              <a:latin typeface="Book Antiqua" panose="02040602050305030304" pitchFamily="18" charset="0"/>
            </a:endParaRPr>
          </a:p>
          <a:p>
            <a:pPr lvl="0">
              <a:lnSpc>
                <a:spcPct val="120000"/>
              </a:lnSpc>
              <a:spcBef>
                <a:spcPts val="0"/>
              </a:spcBef>
            </a:pPr>
            <a:r>
              <a:rPr lang="ru-RU" sz="3400" b="1" dirty="0" smtClean="0">
                <a:solidFill>
                  <a:srgbClr val="003300"/>
                </a:solidFill>
                <a:latin typeface="Book Antiqua" panose="02040602050305030304" pitchFamily="18" charset="0"/>
              </a:rPr>
              <a:t>Сформулировать </a:t>
            </a:r>
            <a:r>
              <a:rPr lang="ru-RU" sz="3400" b="1" dirty="0">
                <a:solidFill>
                  <a:srgbClr val="003300"/>
                </a:solidFill>
                <a:latin typeface="Book Antiqua" panose="02040602050305030304" pitchFamily="18" charset="0"/>
              </a:rPr>
              <a:t>проблему</a:t>
            </a:r>
          </a:p>
          <a:p>
            <a:pPr lvl="0">
              <a:lnSpc>
                <a:spcPct val="120000"/>
              </a:lnSpc>
              <a:spcBef>
                <a:spcPts val="0"/>
              </a:spcBef>
            </a:pPr>
            <a:r>
              <a:rPr lang="ru-RU" sz="3400" b="1" dirty="0" smtClean="0">
                <a:solidFill>
                  <a:srgbClr val="003300"/>
                </a:solidFill>
                <a:latin typeface="Book Antiqua" panose="02040602050305030304" pitchFamily="18" charset="0"/>
              </a:rPr>
              <a:t>Поставить </a:t>
            </a:r>
            <a:r>
              <a:rPr lang="ru-RU" sz="3400" b="1" dirty="0">
                <a:solidFill>
                  <a:srgbClr val="003300"/>
                </a:solidFill>
                <a:latin typeface="Book Antiqua" panose="02040602050305030304" pitchFamily="18" charset="0"/>
              </a:rPr>
              <a:t>цели программы</a:t>
            </a:r>
          </a:p>
          <a:p>
            <a:pPr lvl="0">
              <a:lnSpc>
                <a:spcPct val="120000"/>
              </a:lnSpc>
              <a:spcBef>
                <a:spcPts val="0"/>
              </a:spcBef>
            </a:pPr>
            <a:r>
              <a:rPr lang="ru-RU" sz="3400" b="1" dirty="0" smtClean="0">
                <a:solidFill>
                  <a:srgbClr val="003300"/>
                </a:solidFill>
                <a:latin typeface="Book Antiqua" panose="02040602050305030304" pitchFamily="18" charset="0"/>
              </a:rPr>
              <a:t>Определить задачи, </a:t>
            </a:r>
          </a:p>
          <a:p>
            <a:pPr lvl="0">
              <a:lnSpc>
                <a:spcPct val="120000"/>
              </a:lnSpc>
              <a:spcBef>
                <a:spcPts val="0"/>
              </a:spcBef>
            </a:pPr>
            <a:r>
              <a:rPr lang="ru-RU" sz="3400" b="1" dirty="0" smtClean="0">
                <a:solidFill>
                  <a:srgbClr val="003300"/>
                </a:solidFill>
                <a:latin typeface="Book Antiqua" panose="02040602050305030304" pitchFamily="18" charset="0"/>
              </a:rPr>
              <a:t>Создать </a:t>
            </a:r>
            <a:r>
              <a:rPr lang="ru-RU" sz="3400" b="1" dirty="0">
                <a:solidFill>
                  <a:srgbClr val="003300"/>
                </a:solidFill>
                <a:latin typeface="Book Antiqua" panose="02040602050305030304" pitchFamily="18" charset="0"/>
              </a:rPr>
              <a:t>тематический план</a:t>
            </a:r>
          </a:p>
          <a:p>
            <a:pPr lvl="0">
              <a:lnSpc>
                <a:spcPct val="120000"/>
              </a:lnSpc>
              <a:spcBef>
                <a:spcPts val="0"/>
              </a:spcBef>
            </a:pPr>
            <a:r>
              <a:rPr lang="ru-RU" sz="3400" b="1" dirty="0" smtClean="0">
                <a:solidFill>
                  <a:srgbClr val="003300"/>
                </a:solidFill>
                <a:latin typeface="Book Antiqua" panose="02040602050305030304" pitchFamily="18" charset="0"/>
              </a:rPr>
              <a:t>Определить </a:t>
            </a:r>
            <a:r>
              <a:rPr lang="ru-RU" sz="3400" b="1" dirty="0">
                <a:solidFill>
                  <a:srgbClr val="003300"/>
                </a:solidFill>
                <a:latin typeface="Book Antiqua" panose="02040602050305030304" pitchFamily="18" charset="0"/>
              </a:rPr>
              <a:t>продолжительность </a:t>
            </a:r>
            <a:r>
              <a:rPr lang="ru-RU" sz="3400" b="1" dirty="0" err="1" smtClean="0">
                <a:solidFill>
                  <a:srgbClr val="003300"/>
                </a:solidFill>
                <a:latin typeface="Book Antiqua" panose="02040602050305030304" pitchFamily="18" charset="0"/>
              </a:rPr>
              <a:t>квеста</a:t>
            </a:r>
            <a:endParaRPr lang="ru-RU" sz="3400" b="1" dirty="0">
              <a:solidFill>
                <a:srgbClr val="003300"/>
              </a:solidFill>
              <a:latin typeface="Book Antiqua" panose="02040602050305030304" pitchFamily="18" charset="0"/>
            </a:endParaRPr>
          </a:p>
          <a:p>
            <a:pPr lvl="0">
              <a:lnSpc>
                <a:spcPct val="120000"/>
              </a:lnSpc>
              <a:spcBef>
                <a:spcPts val="0"/>
              </a:spcBef>
            </a:pPr>
            <a:r>
              <a:rPr lang="ru-RU" sz="3400" b="1" dirty="0" smtClean="0">
                <a:solidFill>
                  <a:srgbClr val="003300"/>
                </a:solidFill>
                <a:latin typeface="Book Antiqua" panose="02040602050305030304" pitchFamily="18" charset="0"/>
              </a:rPr>
              <a:t>Разработать </a:t>
            </a:r>
            <a:r>
              <a:rPr lang="ru-RU" sz="3400" b="1" dirty="0">
                <a:solidFill>
                  <a:srgbClr val="003300"/>
                </a:solidFill>
                <a:latin typeface="Book Antiqua" panose="02040602050305030304" pitchFamily="18" charset="0"/>
              </a:rPr>
              <a:t>сценарий</a:t>
            </a:r>
          </a:p>
          <a:p>
            <a:pPr lvl="0">
              <a:lnSpc>
                <a:spcPct val="120000"/>
              </a:lnSpc>
              <a:spcBef>
                <a:spcPts val="0"/>
              </a:spcBef>
            </a:pPr>
            <a:r>
              <a:rPr lang="ru-RU" sz="3400" b="1" dirty="0" smtClean="0">
                <a:solidFill>
                  <a:srgbClr val="003300"/>
                </a:solidFill>
                <a:latin typeface="Book Antiqua" panose="02040602050305030304" pitchFamily="18" charset="0"/>
              </a:rPr>
              <a:t>Определиться </a:t>
            </a:r>
            <a:r>
              <a:rPr lang="ru-RU" sz="3400" b="1" dirty="0">
                <a:solidFill>
                  <a:srgbClr val="003300"/>
                </a:solidFill>
                <a:latin typeface="Book Antiqua" panose="02040602050305030304" pitchFamily="18" charset="0"/>
              </a:rPr>
              <a:t>с материалами и условиями, подготовить дидактические и раздаточные </a:t>
            </a:r>
            <a:r>
              <a:rPr lang="ru-RU" sz="3400" b="1" dirty="0" smtClean="0">
                <a:solidFill>
                  <a:srgbClr val="003300"/>
                </a:solidFill>
                <a:latin typeface="Book Antiqua" panose="02040602050305030304" pitchFamily="18" charset="0"/>
              </a:rPr>
              <a:t>материалы.</a:t>
            </a:r>
            <a:endParaRPr lang="ru-RU" sz="3400" b="1" dirty="0">
              <a:solidFill>
                <a:srgbClr val="003300"/>
              </a:solidFill>
              <a:latin typeface="Book Antiqua" panose="02040602050305030304" pitchFamily="18" charset="0"/>
            </a:endParaRP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303462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/>
          <a:lstStyle/>
          <a:p>
            <a:pPr algn="r"/>
            <a:r>
              <a:rPr lang="ru-RU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Этапы организации</a:t>
            </a:r>
            <a:endParaRPr lang="ru-RU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 Antiqua" panose="02040602050305030304" pitchFamily="18" charset="0"/>
            </a:endParaRPr>
          </a:p>
        </p:txBody>
      </p:sp>
      <p:pic>
        <p:nvPicPr>
          <p:cNvPr id="4" name="Рисунок 3" descr="http://imc-peterhof.spb.ru/images/DmitrievaEV/s-3.png"/>
          <p:cNvPicPr/>
          <p:nvPr/>
        </p:nvPicPr>
        <p:blipFill rotWithShape="1">
          <a:blip r:embed="rId3" cstate="print"/>
          <a:srcRect b="12810"/>
          <a:stretch/>
        </p:blipFill>
        <p:spPr bwMode="auto">
          <a:xfrm>
            <a:off x="0" y="1196752"/>
            <a:ext cx="9900592" cy="56612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7272901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435280" cy="1224136"/>
          </a:xfrm>
        </p:spPr>
        <p:txBody>
          <a:bodyPr>
            <a:normAutofit/>
          </a:bodyPr>
          <a:lstStyle/>
          <a:p>
            <a:pPr algn="r"/>
            <a:r>
              <a:rPr lang="ru-RU" sz="6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Этап подготовки</a:t>
            </a:r>
            <a:endParaRPr lang="ru-RU" sz="6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 Antiqua" panose="0204060205030503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63688" y="1268760"/>
            <a:ext cx="7272808" cy="5589240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b="1" dirty="0" smtClean="0">
                <a:latin typeface="Book Antiqua" panose="02040602050305030304" pitchFamily="18" charset="0"/>
              </a:rPr>
              <a:t>1. Направление квеста</a:t>
            </a:r>
            <a:r>
              <a:rPr lang="ru-RU" b="1" dirty="0" smtClean="0">
                <a:solidFill>
                  <a:srgbClr val="0070C0"/>
                </a:solidFill>
                <a:latin typeface="Book Antiqua" panose="02040602050305030304" pitchFamily="18" charset="0"/>
              </a:rPr>
              <a:t>:</a:t>
            </a:r>
          </a:p>
          <a:p>
            <a:r>
              <a:rPr lang="ru-RU" b="1" dirty="0" smtClean="0">
                <a:solidFill>
                  <a:srgbClr val="003300"/>
                </a:solidFill>
                <a:latin typeface="Book Antiqua" panose="02040602050305030304" pitchFamily="18" charset="0"/>
              </a:rPr>
              <a:t>Учебная деятельность</a:t>
            </a:r>
          </a:p>
          <a:p>
            <a:r>
              <a:rPr lang="ru-RU" b="1" dirty="0" smtClean="0">
                <a:solidFill>
                  <a:srgbClr val="003300"/>
                </a:solidFill>
                <a:latin typeface="Book Antiqua" panose="02040602050305030304" pitchFamily="18" charset="0"/>
              </a:rPr>
              <a:t>Внеучебная работа</a:t>
            </a:r>
          </a:p>
          <a:p>
            <a:r>
              <a:rPr lang="ru-RU" b="1" dirty="0" smtClean="0">
                <a:solidFill>
                  <a:srgbClr val="003300"/>
                </a:solidFill>
                <a:latin typeface="Book Antiqua" panose="02040602050305030304" pitchFamily="18" charset="0"/>
              </a:rPr>
              <a:t>Интегрированное занятие</a:t>
            </a:r>
          </a:p>
          <a:p>
            <a:pPr marL="0" indent="0">
              <a:buNone/>
            </a:pPr>
            <a:r>
              <a:rPr lang="ru-RU" b="1" dirty="0" smtClean="0">
                <a:latin typeface="Book Antiqua" panose="02040602050305030304" pitchFamily="18" charset="0"/>
              </a:rPr>
              <a:t>2. Выбор возрастной категории</a:t>
            </a:r>
          </a:p>
          <a:p>
            <a:pPr marL="0" indent="0">
              <a:buNone/>
            </a:pPr>
            <a:r>
              <a:rPr lang="ru-RU" b="1" dirty="0" smtClean="0">
                <a:latin typeface="Book Antiqua" panose="02040602050305030304" pitchFamily="18" charset="0"/>
              </a:rPr>
              <a:t>3. Вид квеста:</a:t>
            </a:r>
          </a:p>
          <a:p>
            <a:r>
              <a:rPr lang="ru-RU" b="1" dirty="0" smtClean="0">
                <a:solidFill>
                  <a:srgbClr val="003300"/>
                </a:solidFill>
                <a:latin typeface="Book Antiqua" panose="02040602050305030304" pitchFamily="18" charset="0"/>
              </a:rPr>
              <a:t>Живой квест</a:t>
            </a:r>
          </a:p>
          <a:p>
            <a:r>
              <a:rPr lang="ru-RU" b="1" dirty="0" smtClean="0">
                <a:solidFill>
                  <a:srgbClr val="003300"/>
                </a:solidFill>
                <a:latin typeface="Book Antiqua" panose="02040602050305030304" pitchFamily="18" charset="0"/>
              </a:rPr>
              <a:t>Веб-квест</a:t>
            </a:r>
          </a:p>
          <a:p>
            <a:r>
              <a:rPr lang="ru-RU" b="1" dirty="0" smtClean="0">
                <a:solidFill>
                  <a:srgbClr val="003300"/>
                </a:solidFill>
                <a:latin typeface="Book Antiqua" panose="02040602050305030304" pitchFamily="18" charset="0"/>
              </a:rPr>
              <a:t>Квест-соревнование</a:t>
            </a:r>
          </a:p>
          <a:p>
            <a:r>
              <a:rPr lang="ru-RU" b="1" dirty="0" smtClean="0">
                <a:solidFill>
                  <a:srgbClr val="003300"/>
                </a:solidFill>
                <a:latin typeface="Book Antiqua" panose="02040602050305030304" pitchFamily="18" charset="0"/>
              </a:rPr>
              <a:t>Комбинированный квест</a:t>
            </a:r>
          </a:p>
          <a:p>
            <a:r>
              <a:rPr lang="ru-RU" b="1" dirty="0" smtClean="0">
                <a:solidFill>
                  <a:srgbClr val="003300"/>
                </a:solidFill>
                <a:latin typeface="Book Antiqua" panose="02040602050305030304" pitchFamily="18" charset="0"/>
              </a:rPr>
              <a:t>Квест-проект</a:t>
            </a:r>
          </a:p>
          <a:p>
            <a:r>
              <a:rPr lang="en-US" b="1" dirty="0" smtClean="0">
                <a:solidFill>
                  <a:srgbClr val="003300"/>
                </a:solidFill>
                <a:latin typeface="Book Antiqua" panose="02040602050305030304" pitchFamily="18" charset="0"/>
              </a:rPr>
              <a:t>QR</a:t>
            </a:r>
            <a:r>
              <a:rPr lang="ru-RU" b="1" dirty="0" smtClean="0">
                <a:solidFill>
                  <a:srgbClr val="003300"/>
                </a:solidFill>
                <a:latin typeface="Book Antiqua" panose="02040602050305030304" pitchFamily="18" charset="0"/>
              </a:rPr>
              <a:t>-квест</a:t>
            </a:r>
          </a:p>
          <a:p>
            <a:endParaRPr lang="ru-RU" dirty="0" smtClean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84350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579296" cy="1008112"/>
          </a:xfrm>
        </p:spPr>
        <p:txBody>
          <a:bodyPr>
            <a:normAutofit/>
          </a:bodyPr>
          <a:lstStyle/>
          <a:p>
            <a:pPr algn="r"/>
            <a:r>
              <a:rPr lang="ru-RU" sz="6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Этап подготовки</a:t>
            </a:r>
            <a:endParaRPr lang="ru-RU" sz="6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63688" y="1052736"/>
            <a:ext cx="7380312" cy="5805264"/>
          </a:xfrm>
        </p:spPr>
        <p:txBody>
          <a:bodyPr>
            <a:norm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ru-RU" sz="3400" b="1" dirty="0" smtClean="0">
                <a:solidFill>
                  <a:srgbClr val="003300"/>
                </a:solidFill>
                <a:latin typeface="Book Antiqua" panose="02040602050305030304" pitchFamily="18" charset="0"/>
              </a:rPr>
              <a:t>4. Выбор темы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sz="3400" b="1" dirty="0" smtClean="0">
                <a:solidFill>
                  <a:srgbClr val="003300"/>
                </a:solidFill>
                <a:latin typeface="Book Antiqua" panose="02040602050305030304" pitchFamily="18" charset="0"/>
              </a:rPr>
              <a:t>5. Цель квеста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sz="3400" b="1" dirty="0" smtClean="0">
                <a:solidFill>
                  <a:srgbClr val="003300"/>
                </a:solidFill>
                <a:latin typeface="Book Antiqua" panose="02040602050305030304" pitchFamily="18" charset="0"/>
              </a:rPr>
              <a:t>6. Определение ролей (направлений) участников квеста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sz="3400" b="1" dirty="0" smtClean="0">
                <a:solidFill>
                  <a:srgbClr val="003300"/>
                </a:solidFill>
                <a:latin typeface="Book Antiqua" panose="02040602050305030304" pitchFamily="18" charset="0"/>
              </a:rPr>
              <a:t>7. Методы получения обратной информации от учащихся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sz="3400" b="1" dirty="0" smtClean="0">
                <a:solidFill>
                  <a:srgbClr val="003300"/>
                </a:solidFill>
                <a:latin typeface="Book Antiqua" panose="02040602050305030304" pitchFamily="18" charset="0"/>
              </a:rPr>
              <a:t>8. Выбор места для размещения заданий квеста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sz="3400" b="1" dirty="0" smtClean="0">
                <a:solidFill>
                  <a:srgbClr val="003300"/>
                </a:solidFill>
                <a:latin typeface="Book Antiqua" panose="02040602050305030304" pitchFamily="18" charset="0"/>
              </a:rPr>
              <a:t>9. </a:t>
            </a:r>
            <a:r>
              <a:rPr lang="ru-RU" sz="3400" b="1" dirty="0">
                <a:solidFill>
                  <a:srgbClr val="003300"/>
                </a:solidFill>
                <a:latin typeface="Book Antiqua" panose="02040602050305030304" pitchFamily="18" charset="0"/>
              </a:rPr>
              <a:t>О</a:t>
            </a:r>
            <a:r>
              <a:rPr lang="ru-RU" sz="3400" b="1" dirty="0" smtClean="0">
                <a:solidFill>
                  <a:srgbClr val="003300"/>
                </a:solidFill>
                <a:latin typeface="Book Antiqua" panose="02040602050305030304" pitchFamily="18" charset="0"/>
              </a:rPr>
              <a:t>ценивание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sz="3400" b="1" dirty="0" smtClean="0">
                <a:solidFill>
                  <a:srgbClr val="003300"/>
                </a:solidFill>
                <a:latin typeface="Book Antiqua" panose="02040602050305030304" pitchFamily="18" charset="0"/>
              </a:rPr>
              <a:t>10. Составление заданий квеста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652627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507288" cy="1228998"/>
          </a:xfrm>
        </p:spPr>
        <p:txBody>
          <a:bodyPr>
            <a:noAutofit/>
          </a:bodyPr>
          <a:lstStyle/>
          <a:p>
            <a:pPr algn="r"/>
            <a:r>
              <a:rPr lang="ru-RU" sz="5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Этапы реализации квеста</a:t>
            </a:r>
            <a:endParaRPr lang="ru-RU" sz="5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 Antiqua" panose="0204060205030503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63688" y="1600200"/>
            <a:ext cx="7200800" cy="5069160"/>
          </a:xfrm>
        </p:spPr>
        <p:txBody>
          <a:bodyPr>
            <a:normAutofit/>
          </a:bodyPr>
          <a:lstStyle/>
          <a:p>
            <a:pPr marL="514350" indent="-514350">
              <a:buAutoNum type="arabicPeriod"/>
            </a:pPr>
            <a:r>
              <a:rPr lang="ru-RU" sz="3600" b="1" dirty="0" smtClean="0">
                <a:solidFill>
                  <a:srgbClr val="003300"/>
                </a:solidFill>
                <a:latin typeface="Book Antiqua" panose="02040602050305030304" pitchFamily="18" charset="0"/>
              </a:rPr>
              <a:t>Объявление о проведении квеста</a:t>
            </a:r>
          </a:p>
          <a:p>
            <a:pPr marL="514350" indent="-514350">
              <a:buAutoNum type="arabicPeriod"/>
            </a:pPr>
            <a:r>
              <a:rPr lang="ru-RU" sz="3600" b="1" dirty="0" smtClean="0">
                <a:solidFill>
                  <a:srgbClr val="003300"/>
                </a:solidFill>
                <a:latin typeface="Book Antiqua" panose="02040602050305030304" pitchFamily="18" charset="0"/>
              </a:rPr>
              <a:t>Ясное вступление </a:t>
            </a:r>
          </a:p>
          <a:p>
            <a:pPr marL="514350" indent="-514350">
              <a:buAutoNum type="arabicPeriod"/>
            </a:pPr>
            <a:r>
              <a:rPr lang="ru-RU" sz="3600" b="1" dirty="0" smtClean="0">
                <a:solidFill>
                  <a:srgbClr val="003300"/>
                </a:solidFill>
                <a:latin typeface="Book Antiqua" panose="02040602050305030304" pitchFamily="18" charset="0"/>
              </a:rPr>
              <a:t>План работы, обзор всего квеста</a:t>
            </a:r>
          </a:p>
          <a:p>
            <a:pPr marL="514350" indent="-514350">
              <a:buAutoNum type="arabicPeriod"/>
            </a:pPr>
            <a:r>
              <a:rPr lang="ru-RU" sz="3600" b="1" dirty="0" smtClean="0">
                <a:solidFill>
                  <a:srgbClr val="003300"/>
                </a:solidFill>
                <a:latin typeface="Book Antiqua" panose="02040602050305030304" pitchFamily="18" charset="0"/>
              </a:rPr>
              <a:t>Критерии оценивания</a:t>
            </a:r>
          </a:p>
          <a:p>
            <a:pPr marL="514350" indent="-514350">
              <a:buAutoNum type="arabicPeriod"/>
            </a:pPr>
            <a:r>
              <a:rPr lang="ru-RU" sz="3600" b="1" dirty="0" smtClean="0">
                <a:solidFill>
                  <a:srgbClr val="003300"/>
                </a:solidFill>
                <a:latin typeface="Book Antiqua" panose="02040602050305030304" pitchFamily="18" charset="0"/>
              </a:rPr>
              <a:t>Реализация квеста</a:t>
            </a:r>
          </a:p>
          <a:p>
            <a:pPr marL="514350" indent="-514350">
              <a:buAutoNum type="arabicPeriod"/>
            </a:pPr>
            <a:r>
              <a:rPr lang="ru-RU" sz="3600" b="1" dirty="0" smtClean="0">
                <a:solidFill>
                  <a:srgbClr val="003300"/>
                </a:solidFill>
                <a:latin typeface="Book Antiqua" panose="02040602050305030304" pitchFamily="18" charset="0"/>
              </a:rPr>
              <a:t>Награждение победителей</a:t>
            </a:r>
            <a:endParaRPr lang="ru-RU" sz="3600" b="1" dirty="0">
              <a:solidFill>
                <a:srgbClr val="003300"/>
              </a:solidFill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49017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579296" cy="1080120"/>
          </a:xfrm>
        </p:spPr>
        <p:txBody>
          <a:bodyPr>
            <a:normAutofit fontScale="90000"/>
          </a:bodyPr>
          <a:lstStyle/>
          <a:p>
            <a:pPr algn="r"/>
            <a:r>
              <a:rPr lang="ru-RU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Требования к </a:t>
            </a:r>
            <a:br>
              <a:rPr lang="ru-RU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</a:br>
            <a:r>
              <a:rPr lang="ru-RU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сценарию квеста</a:t>
            </a:r>
            <a:endParaRPr lang="ru-RU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 Antiqua" panose="0204060205030503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547664" y="1412776"/>
            <a:ext cx="7488832" cy="5328592"/>
          </a:xfrm>
        </p:spPr>
        <p:txBody>
          <a:bodyPr>
            <a:normAutofit fontScale="85000" lnSpcReduction="10000"/>
          </a:bodyPr>
          <a:lstStyle/>
          <a:p>
            <a:r>
              <a:rPr lang="ru-RU" sz="3100" b="1" dirty="0">
                <a:solidFill>
                  <a:srgbClr val="003300"/>
                </a:solidFill>
                <a:latin typeface="Book Antiqua" panose="02040602050305030304" pitchFamily="18" charset="0"/>
              </a:rPr>
              <a:t>первая задача не должна быть сложной, ее цель – вовлечь игрока в процесс, показать, что у него все </a:t>
            </a:r>
            <a:r>
              <a:rPr lang="ru-RU" sz="3100" b="1" dirty="0" smtClean="0">
                <a:solidFill>
                  <a:srgbClr val="003300"/>
                </a:solidFill>
                <a:latin typeface="Book Antiqua" panose="02040602050305030304" pitchFamily="18" charset="0"/>
              </a:rPr>
              <a:t>получается.</a:t>
            </a:r>
            <a:endParaRPr lang="ru-RU" sz="3100" b="1" dirty="0">
              <a:solidFill>
                <a:srgbClr val="003300"/>
              </a:solidFill>
              <a:latin typeface="Book Antiqua" panose="02040602050305030304" pitchFamily="18" charset="0"/>
            </a:endParaRPr>
          </a:p>
          <a:p>
            <a:r>
              <a:rPr lang="ru-RU" sz="3100" b="1" dirty="0" smtClean="0">
                <a:solidFill>
                  <a:srgbClr val="003300"/>
                </a:solidFill>
                <a:latin typeface="Book Antiqua" panose="02040602050305030304" pitchFamily="18" charset="0"/>
              </a:rPr>
              <a:t>используемые </a:t>
            </a:r>
            <a:r>
              <a:rPr lang="ru-RU" sz="3100" b="1" dirty="0">
                <a:solidFill>
                  <a:srgbClr val="003300"/>
                </a:solidFill>
                <a:latin typeface="Book Antiqua" panose="02040602050305030304" pitchFamily="18" charset="0"/>
              </a:rPr>
              <a:t>артефакты и предметы должны строго соответствовать тематике игры и ее </a:t>
            </a:r>
            <a:r>
              <a:rPr lang="ru-RU" sz="3100" b="1" dirty="0" smtClean="0">
                <a:solidFill>
                  <a:srgbClr val="003300"/>
                </a:solidFill>
                <a:latin typeface="Book Antiqua" panose="02040602050305030304" pitchFamily="18" charset="0"/>
              </a:rPr>
              <a:t>сюжету.</a:t>
            </a:r>
            <a:endParaRPr lang="ru-RU" sz="3100" b="1" dirty="0">
              <a:solidFill>
                <a:srgbClr val="003300"/>
              </a:solidFill>
              <a:latin typeface="Book Antiqua" panose="02040602050305030304" pitchFamily="18" charset="0"/>
            </a:endParaRPr>
          </a:p>
          <a:p>
            <a:r>
              <a:rPr lang="ru-RU" sz="3100" b="1" dirty="0" smtClean="0">
                <a:solidFill>
                  <a:srgbClr val="003300"/>
                </a:solidFill>
                <a:latin typeface="Book Antiqua" panose="02040602050305030304" pitchFamily="18" charset="0"/>
              </a:rPr>
              <a:t>задачи </a:t>
            </a:r>
            <a:r>
              <a:rPr lang="ru-RU" sz="3100" b="1" dirty="0">
                <a:solidFill>
                  <a:srgbClr val="003300"/>
                </a:solidFill>
                <a:latin typeface="Book Antiqua" panose="02040602050305030304" pitchFamily="18" charset="0"/>
              </a:rPr>
              <a:t>по сценарию для квеста должны быть понятными, не вызывать ощущение скуки и </a:t>
            </a:r>
            <a:r>
              <a:rPr lang="ru-RU" sz="3100" b="1" dirty="0" smtClean="0">
                <a:solidFill>
                  <a:srgbClr val="003300"/>
                </a:solidFill>
                <a:latin typeface="Book Antiqua" panose="02040602050305030304" pitchFamily="18" charset="0"/>
              </a:rPr>
              <a:t>утомления.</a:t>
            </a:r>
            <a:endParaRPr lang="ru-RU" sz="3100" b="1" dirty="0">
              <a:solidFill>
                <a:srgbClr val="003300"/>
              </a:solidFill>
              <a:latin typeface="Book Antiqua" panose="02040602050305030304" pitchFamily="18" charset="0"/>
            </a:endParaRPr>
          </a:p>
          <a:p>
            <a:r>
              <a:rPr lang="ru-RU" sz="3100" b="1" dirty="0" smtClean="0">
                <a:solidFill>
                  <a:srgbClr val="003300"/>
                </a:solidFill>
                <a:latin typeface="Book Antiqua" panose="02040602050305030304" pitchFamily="18" charset="0"/>
              </a:rPr>
              <a:t>также </a:t>
            </a:r>
            <a:r>
              <a:rPr lang="ru-RU" sz="3100" b="1" dirty="0">
                <a:solidFill>
                  <a:srgbClr val="003300"/>
                </a:solidFill>
                <a:latin typeface="Book Antiqua" panose="02040602050305030304" pitchFamily="18" charset="0"/>
              </a:rPr>
              <a:t>необходимо продумать все риски, устранить повторы, позаботиться о безопасности игроков, учесть, что все ДЕТИ разные.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790628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75656" y="188640"/>
            <a:ext cx="7488832" cy="6192688"/>
          </a:xfrm>
        </p:spPr>
        <p:txBody>
          <a:bodyPr>
            <a:normAutofit/>
          </a:bodyPr>
          <a:lstStyle/>
          <a:p>
            <a:pPr marL="0" indent="0" algn="ctr">
              <a:spcBef>
                <a:spcPts val="0"/>
              </a:spcBef>
              <a:buNone/>
            </a:pPr>
            <a:r>
              <a:rPr lang="ru-RU" sz="6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Желаю </a:t>
            </a:r>
            <a:r>
              <a:rPr lang="ru-RU" sz="6000" b="1" dirty="0" smtClean="0">
                <a:solidFill>
                  <a:srgbClr val="CC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попробовать</a:t>
            </a:r>
            <a:r>
              <a:rPr lang="ru-RU" sz="6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 </a:t>
            </a:r>
            <a:r>
              <a:rPr lang="ru-RU" sz="6000" b="1" dirty="0" smtClean="0">
                <a:solidFill>
                  <a:srgbClr val="00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создать и провести </a:t>
            </a:r>
            <a:r>
              <a:rPr lang="ru-RU" sz="60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свой квест! 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ru-RU" sz="60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Всем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ru-RU" sz="6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творческой удачи!</a:t>
            </a:r>
            <a:endParaRPr lang="ru-RU" sz="6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425541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51621881"/>
              </p:ext>
            </p:extLst>
          </p:nvPr>
        </p:nvGraphicFramePr>
        <p:xfrm>
          <a:off x="755576" y="332654"/>
          <a:ext cx="8064896" cy="6264700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481454"/>
                <a:gridCol w="2325959"/>
                <a:gridCol w="909414"/>
                <a:gridCol w="1112695"/>
                <a:gridCol w="1516403"/>
                <a:gridCol w="1718971"/>
              </a:tblGrid>
              <a:tr h="648072">
                <a:tc>
                  <a:txBody>
                    <a:bodyPr/>
                    <a:lstStyle/>
                    <a:p>
                      <a:pPr indent="-80645" algn="ctr">
                        <a:spcAft>
                          <a:spcPts val="0"/>
                        </a:spcAft>
                      </a:pPr>
                      <a:r>
                        <a:rPr lang="ru-RU" sz="1000" b="1">
                          <a:effectLst/>
                          <a:latin typeface="Times New Roman"/>
                          <a:ea typeface="Times New Roman"/>
                        </a:rPr>
                        <a:t>№ п/п</a:t>
                      </a:r>
                      <a:endParaRPr lang="ru-RU" sz="9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4023" marR="5402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>
                          <a:effectLst/>
                          <a:latin typeface="Times New Roman"/>
                          <a:ea typeface="Times New Roman"/>
                        </a:rPr>
                        <a:t>Содержание работы</a:t>
                      </a:r>
                      <a:endParaRPr lang="ru-RU" sz="9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4023" marR="5402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>
                          <a:effectLst/>
                          <a:latin typeface="Times New Roman"/>
                          <a:ea typeface="Times New Roman"/>
                        </a:rPr>
                        <a:t>Место проведения  </a:t>
                      </a:r>
                      <a:endParaRPr lang="ru-RU" sz="9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4023" marR="5402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>
                          <a:effectLst/>
                          <a:latin typeface="Times New Roman"/>
                          <a:ea typeface="Times New Roman"/>
                        </a:rPr>
                        <a:t>Сроки проведения</a:t>
                      </a:r>
                      <a:endParaRPr lang="ru-RU" sz="9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4023" marR="5402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000" b="1">
                          <a:effectLst/>
                          <a:latin typeface="Times New Roman"/>
                          <a:ea typeface="Times New Roman"/>
                        </a:rPr>
                        <a:t>Ответственный </a:t>
                      </a:r>
                      <a:endParaRPr lang="ru-RU" sz="9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4023" marR="5402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>
                          <a:effectLst/>
                          <a:latin typeface="Times New Roman"/>
                          <a:ea typeface="Times New Roman"/>
                        </a:rPr>
                        <a:t>Результат </a:t>
                      </a:r>
                      <a:endParaRPr lang="ru-RU" sz="9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4023" marR="5402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6409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Times New Roman"/>
                        </a:rPr>
                        <a:t>1</a:t>
                      </a:r>
                      <a:endParaRPr lang="ru-RU" sz="9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4023" marR="5402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Times New Roman"/>
                        </a:rPr>
                        <a:t>Презентация плана реализации МТГ.</a:t>
                      </a:r>
                      <a:endParaRPr lang="ru-RU" sz="9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Times New Roman"/>
                        </a:rPr>
                        <a:t>Составления графика проведения квестов</a:t>
                      </a:r>
                      <a:endParaRPr lang="ru-RU" sz="9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4023" marR="5402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Times New Roman"/>
                        </a:rPr>
                        <a:t>ДДЮТ,</a:t>
                      </a:r>
                      <a:endParaRPr lang="ru-RU" sz="9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Times New Roman"/>
                        </a:rPr>
                        <a:t>каб. № 88</a:t>
                      </a:r>
                      <a:endParaRPr lang="ru-RU" sz="9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4023" marR="5402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Times New Roman"/>
                        </a:rPr>
                        <a:t>25 сентября 2017</a:t>
                      </a:r>
                      <a:endParaRPr lang="ru-RU" sz="9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Times New Roman"/>
                        </a:rPr>
                        <a:t>12:30</a:t>
                      </a:r>
                      <a:endParaRPr lang="ru-RU" sz="9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4023" marR="5402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000" b="1">
                          <a:effectLst/>
                          <a:latin typeface="Times New Roman"/>
                          <a:ea typeface="Times New Roman"/>
                        </a:rPr>
                        <a:t>Рязанова О.Н.,</a:t>
                      </a:r>
                      <a:endParaRPr lang="ru-RU" sz="9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Times New Roman"/>
                        </a:rPr>
                        <a:t>Оборина Н.А.</a:t>
                      </a:r>
                      <a:endParaRPr lang="ru-RU" sz="9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4023" marR="5402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Times New Roman"/>
                        </a:rPr>
                        <a:t>Темы индивидуальных квестов,  график квестов</a:t>
                      </a:r>
                      <a:endParaRPr lang="ru-RU" sz="9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4023" marR="5402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602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Times New Roman"/>
                        </a:rPr>
                        <a:t>2</a:t>
                      </a:r>
                      <a:endParaRPr lang="ru-RU" sz="9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4023" marR="5402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000" b="1">
                          <a:effectLst/>
                          <a:latin typeface="Times New Roman"/>
                          <a:ea typeface="Times New Roman"/>
                        </a:rPr>
                        <a:t>ПРОВЕДЕНИЕ КВЕСТА </a:t>
                      </a:r>
                      <a:endParaRPr lang="ru-RU" sz="9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4023" marR="5402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ru-RU" sz="9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4023" marR="5402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ru-RU" sz="9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4023" marR="5402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ru-RU" sz="9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4023" marR="5402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ru-RU" sz="9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4023" marR="5402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48072">
                <a:tc>
                  <a:txBody>
                    <a:bodyPr/>
                    <a:lstStyle/>
                    <a:p>
                      <a:pPr marL="342900" lvl="0" indent="-342900" algn="ctr">
                        <a:spcAft>
                          <a:spcPts val="0"/>
                        </a:spcAft>
                        <a:buFont typeface="Wingdings"/>
                        <a:buChar char=""/>
                      </a:pPr>
                      <a:r>
                        <a:rPr lang="ru-RU" sz="10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ru-RU" sz="9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4023" marR="5402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000" b="1" i="1">
                          <a:effectLst/>
                          <a:latin typeface="Times New Roman"/>
                          <a:ea typeface="Times New Roman"/>
                        </a:rPr>
                        <a:t>Медиа – квест фотоквест «Журналистика в кадре» </a:t>
                      </a:r>
                      <a:endParaRPr lang="ru-RU" sz="9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4023" marR="5402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ru-RU" sz="9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4023" marR="5402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Times New Roman"/>
                        </a:rPr>
                        <a:t>октябрь</a:t>
                      </a:r>
                      <a:endParaRPr lang="ru-RU" sz="9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4023" marR="5402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Times New Roman"/>
                        </a:rPr>
                        <a:t>Терентьева Н.С.</a:t>
                      </a:r>
                      <a:endParaRPr lang="ru-RU" sz="9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4023" marR="5402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ru-RU" sz="9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4023" marR="5402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64097">
                <a:tc>
                  <a:txBody>
                    <a:bodyPr/>
                    <a:lstStyle/>
                    <a:p>
                      <a:pPr marL="342900" lvl="0" indent="-342900" algn="l">
                        <a:spcAft>
                          <a:spcPts val="0"/>
                        </a:spcAft>
                        <a:buFont typeface="Wingdings"/>
                        <a:buChar char=""/>
                      </a:pPr>
                      <a:r>
                        <a:rPr lang="ru-RU" sz="10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ru-RU" sz="9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4023" marR="5402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000" b="1" i="1">
                          <a:effectLst/>
                          <a:latin typeface="Times New Roman"/>
                          <a:ea typeface="Times New Roman"/>
                        </a:rPr>
                        <a:t>Квест «Где эта улица? Где этот дом»? (улицы, архитектура Лысьвы)</a:t>
                      </a:r>
                      <a:endParaRPr lang="ru-RU" sz="9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4023" marR="5402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ru-RU" sz="9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4023" marR="5402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Times New Roman"/>
                        </a:rPr>
                        <a:t>ноябрь</a:t>
                      </a:r>
                      <a:endParaRPr lang="ru-RU" sz="9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4023" marR="5402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Times New Roman"/>
                        </a:rPr>
                        <a:t>Тетерина И.Н., Гордеева Т.А.</a:t>
                      </a:r>
                      <a:endParaRPr lang="ru-RU" sz="9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Times New Roman"/>
                        </a:rPr>
                        <a:t>Егорина Н.Г.</a:t>
                      </a:r>
                      <a:endParaRPr lang="ru-RU" sz="9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Times New Roman"/>
                        </a:rPr>
                        <a:t>Рязанова О.Н.</a:t>
                      </a:r>
                      <a:endParaRPr lang="ru-RU" sz="9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4023" marR="5402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ru-RU" sz="9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4023" marR="5402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2048">
                <a:tc>
                  <a:txBody>
                    <a:bodyPr/>
                    <a:lstStyle/>
                    <a:p>
                      <a:pPr marL="342900" lvl="0" indent="-342900" algn="l">
                        <a:spcAft>
                          <a:spcPts val="0"/>
                        </a:spcAft>
                        <a:buFont typeface="Wingdings"/>
                        <a:buChar char=""/>
                      </a:pPr>
                      <a:r>
                        <a:rPr lang="ru-RU" sz="10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ru-RU" sz="9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4023" marR="5402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000" b="1" i="1">
                          <a:effectLst/>
                          <a:latin typeface="Times New Roman"/>
                          <a:ea typeface="Times New Roman"/>
                        </a:rPr>
                        <a:t>Индивидуальный квест по страноведению</a:t>
                      </a:r>
                      <a:endParaRPr lang="ru-RU" sz="9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4023" marR="5402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ru-RU" sz="9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4023" marR="5402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Times New Roman"/>
                        </a:rPr>
                        <a:t>декабрь</a:t>
                      </a:r>
                      <a:endParaRPr lang="ru-RU" sz="9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4023" marR="5402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Times New Roman"/>
                        </a:rPr>
                        <a:t>Оборина Н.А.</a:t>
                      </a:r>
                      <a:endParaRPr lang="ru-RU" sz="9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4023" marR="5402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ru-RU" sz="9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4023" marR="5402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2048">
                <a:tc>
                  <a:txBody>
                    <a:bodyPr/>
                    <a:lstStyle/>
                    <a:p>
                      <a:pPr marL="342900" lvl="0" indent="-342900" algn="l">
                        <a:spcAft>
                          <a:spcPts val="0"/>
                        </a:spcAft>
                        <a:buFont typeface="Wingdings"/>
                        <a:buChar char=""/>
                      </a:pPr>
                      <a:r>
                        <a:rPr lang="ru-RU" sz="10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ru-RU" sz="9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4023" marR="5402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000" b="1" i="1">
                          <a:effectLst/>
                          <a:latin typeface="Times New Roman"/>
                          <a:ea typeface="Times New Roman"/>
                        </a:rPr>
                        <a:t>Веб-квест</a:t>
                      </a:r>
                      <a:endParaRPr lang="ru-RU" sz="9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4023" marR="5402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ru-RU" sz="9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4023" marR="5402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Times New Roman"/>
                        </a:rPr>
                        <a:t>февраль</a:t>
                      </a:r>
                      <a:endParaRPr lang="ru-RU" sz="9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4023" marR="5402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Times New Roman"/>
                        </a:rPr>
                        <a:t>Шибанова Т.Г.</a:t>
                      </a:r>
                      <a:endParaRPr lang="ru-RU" sz="9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Times New Roman"/>
                        </a:rPr>
                        <a:t>Клабукова Т.О.</a:t>
                      </a:r>
                      <a:endParaRPr lang="ru-RU" sz="9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4023" marR="5402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ru-RU" sz="9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4023" marR="5402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2048">
                <a:tc>
                  <a:txBody>
                    <a:bodyPr/>
                    <a:lstStyle/>
                    <a:p>
                      <a:pPr marL="342900" lvl="0" indent="-342900" algn="l">
                        <a:spcAft>
                          <a:spcPts val="0"/>
                        </a:spcAft>
                        <a:buFont typeface="Wingdings"/>
                        <a:buChar char=""/>
                      </a:pPr>
                      <a:r>
                        <a:rPr lang="ru-RU" sz="10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ru-RU" sz="9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4023" marR="5402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000" b="1" i="1">
                          <a:effectLst/>
                          <a:latin typeface="Times New Roman"/>
                          <a:ea typeface="Times New Roman"/>
                        </a:rPr>
                        <a:t>квест в реальном времени «32 марта»</a:t>
                      </a:r>
                      <a:r>
                        <a:rPr lang="ru-RU" sz="1000">
                          <a:effectLst/>
                          <a:latin typeface="Times New Roman"/>
                          <a:ea typeface="Times New Roman"/>
                        </a:rPr>
                        <a:t> </a:t>
                      </a:r>
                      <a:endParaRPr lang="ru-RU" sz="9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4023" marR="5402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ru-RU" sz="9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4023" marR="5402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Times New Roman"/>
                        </a:rPr>
                        <a:t>март</a:t>
                      </a:r>
                      <a:endParaRPr lang="ru-RU" sz="9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4023" marR="5402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Times New Roman"/>
                        </a:rPr>
                        <a:t>Рязанова О.Н.</a:t>
                      </a:r>
                      <a:endParaRPr lang="ru-RU" sz="9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Times New Roman"/>
                        </a:rPr>
                        <a:t>Сергеева Н.М.</a:t>
                      </a:r>
                      <a:endParaRPr lang="ru-RU" sz="9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4023" marR="5402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ru-RU" sz="9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4023" marR="5402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2048">
                <a:tc>
                  <a:txBody>
                    <a:bodyPr/>
                    <a:lstStyle/>
                    <a:p>
                      <a:pPr marL="342900" lvl="0" indent="-342900" algn="l">
                        <a:spcAft>
                          <a:spcPts val="0"/>
                        </a:spcAft>
                        <a:buFont typeface="Wingdings"/>
                        <a:buChar char=""/>
                      </a:pPr>
                      <a:r>
                        <a:rPr lang="ru-RU" sz="10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ru-RU" sz="9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4023" marR="5402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Times New Roman"/>
                        </a:rPr>
                        <a:t>Квест  ???</a:t>
                      </a:r>
                      <a:endParaRPr lang="ru-RU" sz="9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4023" marR="5402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ru-RU" sz="9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4023" marR="5402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Times New Roman"/>
                        </a:rPr>
                        <a:t>апрель</a:t>
                      </a:r>
                      <a:endParaRPr lang="ru-RU" sz="9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4023" marR="5402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Times New Roman"/>
                        </a:rPr>
                        <a:t>Шанаурина Т.А.</a:t>
                      </a:r>
                      <a:endParaRPr lang="ru-RU" sz="9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Times New Roman"/>
                        </a:rPr>
                        <a:t>Пушкарева Е.В.</a:t>
                      </a:r>
                      <a:endParaRPr lang="ru-RU" sz="9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4023" marR="5402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ru-RU" sz="9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4023" marR="5402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9614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Times New Roman"/>
                        </a:rPr>
                        <a:t>3.</a:t>
                      </a:r>
                      <a:endParaRPr lang="ru-RU" sz="9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4023" marR="5402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Times New Roman"/>
                        </a:rPr>
                        <a:t>Оформление итогов работы МТГ </a:t>
                      </a:r>
                      <a:endParaRPr lang="ru-RU" sz="9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4023" marR="5402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Times New Roman"/>
                        </a:rPr>
                        <a:t>ДДЮТ,</a:t>
                      </a:r>
                      <a:endParaRPr lang="ru-RU" sz="9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Times New Roman"/>
                        </a:rPr>
                        <a:t>каб. № 87</a:t>
                      </a:r>
                      <a:endParaRPr lang="ru-RU" sz="9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4023" marR="5402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Times New Roman"/>
                        </a:rPr>
                        <a:t>21 мая 2018</a:t>
                      </a:r>
                      <a:endParaRPr lang="ru-RU" sz="9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4023" marR="5402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/>
                          <a:ea typeface="Times New Roman"/>
                        </a:rPr>
                        <a:t>Оборина Н.А.</a:t>
                      </a:r>
                      <a:endParaRPr lang="ru-RU" sz="9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/>
                          <a:ea typeface="Times New Roman"/>
                        </a:rPr>
                        <a:t>Рязанова О.Н.</a:t>
                      </a:r>
                      <a:endParaRPr lang="ru-RU" sz="9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4023" marR="5402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/>
                          <a:ea typeface="Times New Roman"/>
                        </a:rPr>
                        <a:t>Оформление методического продукта и представление его на итоговом педсовете.</a:t>
                      </a:r>
                      <a:endParaRPr lang="ru-RU" sz="9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4023" marR="5402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571946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755576" y="188640"/>
            <a:ext cx="8064896" cy="850106"/>
          </a:xfrm>
        </p:spPr>
        <p:txBody>
          <a:bodyPr>
            <a:noAutofit/>
          </a:bodyPr>
          <a:lstStyle/>
          <a:p>
            <a:pPr algn="r"/>
            <a:r>
              <a:rPr lang="ru-RU" sz="60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Квест</a:t>
            </a:r>
            <a:endParaRPr lang="uk-UA" sz="6000" b="1" dirty="0">
              <a:ln w="17780" cmpd="sng">
                <a:solidFill>
                  <a:schemeClr val="accent1">
                    <a:tint val="3000"/>
                  </a:schemeClr>
                </a:solidFill>
                <a:prstDash val="solid"/>
                <a:miter lim="800000"/>
              </a:ln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 Antiqua" panose="02040602050305030304" pitchFamily="18" charset="0"/>
            </a:endParaRPr>
          </a:p>
        </p:txBody>
      </p:sp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259632" y="760327"/>
            <a:ext cx="7524328" cy="5476985"/>
          </a:xfrm>
        </p:spPr>
        <p:txBody>
          <a:bodyPr>
            <a:normAutofit fontScale="92500" lnSpcReduction="20000"/>
          </a:bodyPr>
          <a:lstStyle/>
          <a:p>
            <a:pPr>
              <a:spcBef>
                <a:spcPts val="0"/>
              </a:spcBef>
              <a:buFontTx/>
              <a:buChar char="-"/>
            </a:pPr>
            <a:r>
              <a:rPr lang="ru-RU" sz="4300" b="1" dirty="0" smtClean="0">
                <a:solidFill>
                  <a:srgbClr val="003300"/>
                </a:solidFill>
                <a:latin typeface="Book Antiqua" panose="02040602050305030304" pitchFamily="18" charset="0"/>
              </a:rPr>
              <a:t>это поиск</a:t>
            </a:r>
            <a:r>
              <a:rPr lang="ru-RU" sz="4300" b="1" dirty="0">
                <a:solidFill>
                  <a:srgbClr val="003300"/>
                </a:solidFill>
                <a:latin typeface="Book Antiqua" panose="02040602050305030304" pitchFamily="18" charset="0"/>
              </a:rPr>
              <a:t>, </a:t>
            </a:r>
            <a:endParaRPr lang="ru-RU" sz="4300" b="1" dirty="0" smtClean="0">
              <a:solidFill>
                <a:srgbClr val="003300"/>
              </a:solidFill>
              <a:latin typeface="Book Antiqua" panose="02040602050305030304" pitchFamily="18" charset="0"/>
            </a:endParaRPr>
          </a:p>
          <a:p>
            <a:pPr>
              <a:spcBef>
                <a:spcPts val="0"/>
              </a:spcBef>
              <a:buFontTx/>
              <a:buChar char="-"/>
            </a:pPr>
            <a:r>
              <a:rPr lang="ru-RU" sz="4300" b="1" dirty="0" smtClean="0">
                <a:solidFill>
                  <a:srgbClr val="003300"/>
                </a:solidFill>
                <a:latin typeface="Book Antiqua" panose="02040602050305030304" pitchFamily="18" charset="0"/>
              </a:rPr>
              <a:t>предмет </a:t>
            </a:r>
            <a:r>
              <a:rPr lang="ru-RU" sz="4300" b="1" dirty="0">
                <a:solidFill>
                  <a:srgbClr val="003300"/>
                </a:solidFill>
                <a:latin typeface="Book Antiqua" panose="02040602050305030304" pitchFamily="18" charset="0"/>
              </a:rPr>
              <a:t>поисков, </a:t>
            </a:r>
            <a:endParaRPr lang="ru-RU" sz="4300" b="1" dirty="0" smtClean="0">
              <a:solidFill>
                <a:srgbClr val="003300"/>
              </a:solidFill>
              <a:latin typeface="Book Antiqua" panose="02040602050305030304" pitchFamily="18" charset="0"/>
            </a:endParaRPr>
          </a:p>
          <a:p>
            <a:pPr>
              <a:spcBef>
                <a:spcPts val="0"/>
              </a:spcBef>
              <a:buFontTx/>
              <a:buChar char="-"/>
            </a:pPr>
            <a:r>
              <a:rPr lang="ru-RU" sz="4300" b="1" dirty="0" smtClean="0">
                <a:solidFill>
                  <a:srgbClr val="003300"/>
                </a:solidFill>
                <a:latin typeface="Book Antiqua" panose="02040602050305030304" pitchFamily="18" charset="0"/>
              </a:rPr>
              <a:t>поиск </a:t>
            </a:r>
            <a:r>
              <a:rPr lang="ru-RU" sz="4300" b="1" dirty="0">
                <a:solidFill>
                  <a:srgbClr val="003300"/>
                </a:solidFill>
                <a:latin typeface="Book Antiqua" panose="02040602050305030304" pitchFamily="18" charset="0"/>
              </a:rPr>
              <a:t>приключений, </a:t>
            </a:r>
            <a:endParaRPr lang="ru-RU" sz="4300" b="1" dirty="0" smtClean="0">
              <a:solidFill>
                <a:srgbClr val="003300"/>
              </a:solidFill>
              <a:latin typeface="Book Antiqua" panose="02040602050305030304" pitchFamily="18" charset="0"/>
            </a:endParaRPr>
          </a:p>
          <a:p>
            <a:pPr>
              <a:spcBef>
                <a:spcPts val="0"/>
              </a:spcBef>
              <a:buFontTx/>
              <a:buChar char="-"/>
            </a:pPr>
            <a:r>
              <a:rPr lang="ru-RU" sz="4300" b="1" dirty="0" smtClean="0">
                <a:solidFill>
                  <a:srgbClr val="003300"/>
                </a:solidFill>
                <a:latin typeface="Book Antiqua" panose="02040602050305030304" pitchFamily="18" charset="0"/>
              </a:rPr>
              <a:t>путешествие </a:t>
            </a:r>
            <a:r>
              <a:rPr lang="ru-RU" sz="4300" b="1" dirty="0">
                <a:solidFill>
                  <a:srgbClr val="003300"/>
                </a:solidFill>
                <a:latin typeface="Book Antiqua" panose="02040602050305030304" pitchFamily="18" charset="0"/>
              </a:rPr>
              <a:t>персонажей </a:t>
            </a:r>
            <a:endParaRPr lang="ru-RU" sz="4300" b="1" dirty="0" smtClean="0">
              <a:solidFill>
                <a:srgbClr val="003300"/>
              </a:solidFill>
              <a:latin typeface="Book Antiqua" panose="02040602050305030304" pitchFamily="18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ru-RU" sz="4300" b="1" dirty="0" smtClean="0">
                <a:solidFill>
                  <a:srgbClr val="003300"/>
                </a:solidFill>
                <a:latin typeface="Book Antiqua" panose="02040602050305030304" pitchFamily="18" charset="0"/>
              </a:rPr>
              <a:t>к </a:t>
            </a:r>
            <a:r>
              <a:rPr lang="ru-RU" sz="4300" b="1" dirty="0">
                <a:solidFill>
                  <a:srgbClr val="003300"/>
                </a:solidFill>
                <a:latin typeface="Book Antiqua" panose="02040602050305030304" pitchFamily="18" charset="0"/>
              </a:rPr>
              <a:t>определенной цели через преодоление </a:t>
            </a:r>
            <a:r>
              <a:rPr lang="ru-RU" sz="4300" b="1" dirty="0" smtClean="0">
                <a:solidFill>
                  <a:srgbClr val="003300"/>
                </a:solidFill>
                <a:latin typeface="Book Antiqua" panose="02040602050305030304" pitchFamily="18" charset="0"/>
              </a:rPr>
              <a:t>трудностей.</a:t>
            </a:r>
          </a:p>
          <a:p>
            <a:pPr marL="0" indent="0">
              <a:spcBef>
                <a:spcPts val="0"/>
              </a:spcBef>
              <a:buNone/>
            </a:pPr>
            <a:endParaRPr lang="ru-RU" sz="4300" b="1" dirty="0" smtClean="0">
              <a:solidFill>
                <a:srgbClr val="003300"/>
              </a:solidFill>
              <a:latin typeface="Book Antiqua" panose="02040602050305030304" pitchFamily="18" charset="0"/>
            </a:endParaRPr>
          </a:p>
          <a:p>
            <a:pPr marL="0" indent="0" algn="ctr">
              <a:spcBef>
                <a:spcPts val="0"/>
              </a:spcBef>
              <a:buNone/>
            </a:pPr>
            <a:r>
              <a:rPr lang="ru-RU" sz="4300" b="1" dirty="0" smtClean="0">
                <a:solidFill>
                  <a:srgbClr val="003300"/>
                </a:solidFill>
                <a:latin typeface="Book Antiqua" panose="02040602050305030304" pitchFamily="18" charset="0"/>
              </a:rPr>
              <a:t>!Это игра, требующая </a:t>
            </a:r>
            <a:r>
              <a:rPr lang="ru-RU" sz="4300" b="1" dirty="0">
                <a:solidFill>
                  <a:srgbClr val="003300"/>
                </a:solidFill>
                <a:latin typeface="Book Antiqua" panose="02040602050305030304" pitchFamily="18" charset="0"/>
              </a:rPr>
              <a:t>от игрока решения умственных задач для продвижения по сюжету.</a:t>
            </a:r>
          </a:p>
          <a:p>
            <a:endParaRPr lang="ru-RU" dirty="0"/>
          </a:p>
        </p:txBody>
      </p:sp>
      <p:sp>
        <p:nvSpPr>
          <p:cNvPr id="22" name="Text Box 19"/>
          <p:cNvSpPr txBox="1">
            <a:spLocks noChangeArrowheads="1"/>
          </p:cNvSpPr>
          <p:nvPr/>
        </p:nvSpPr>
        <p:spPr bwMode="black">
          <a:xfrm>
            <a:off x="2766367" y="3110260"/>
            <a:ext cx="438150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dirty="0">
                <a:solidFill>
                  <a:srgbClr val="FEFEFE"/>
                </a:solidFill>
              </a:rPr>
              <a:t>50</a:t>
            </a:r>
          </a:p>
        </p:txBody>
      </p:sp>
    </p:spTree>
    <p:extLst>
      <p:ext uri="{BB962C8B-B14F-4D97-AF65-F5344CB8AC3E}">
        <p14:creationId xmlns:p14="http://schemas.microsoft.com/office/powerpoint/2010/main" val="9737966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>
            <a:noAutofit/>
          </a:bodyPr>
          <a:lstStyle/>
          <a:p>
            <a:pPr algn="r"/>
            <a:r>
              <a:rPr lang="ru-RU" sz="6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Квест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63688" y="1124744"/>
            <a:ext cx="7200800" cy="5544616"/>
          </a:xfrm>
        </p:spPr>
        <p:txBody>
          <a:bodyPr>
            <a:no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ru-RU" sz="3600" b="1" dirty="0" smtClean="0">
                <a:solidFill>
                  <a:srgbClr val="003300"/>
                </a:solidFill>
                <a:latin typeface="Book Antiqua" panose="02040602050305030304" pitchFamily="18" charset="0"/>
              </a:rPr>
              <a:t>- технология</a:t>
            </a:r>
            <a:r>
              <a:rPr lang="ru-RU" sz="3600" b="1" dirty="0">
                <a:solidFill>
                  <a:srgbClr val="003300"/>
                </a:solidFill>
                <a:latin typeface="Book Antiqua" panose="02040602050305030304" pitchFamily="18" charset="0"/>
              </a:rPr>
              <a:t>, которая имеет четко поставленную дидактическую задачу, игровой замысел, </a:t>
            </a:r>
            <a:endParaRPr lang="ru-RU" sz="3600" b="1" dirty="0" smtClean="0">
              <a:solidFill>
                <a:srgbClr val="003300"/>
              </a:solidFill>
              <a:latin typeface="Book Antiqua" panose="02040602050305030304" pitchFamily="18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ru-RU" sz="3600" b="1" dirty="0" smtClean="0">
                <a:solidFill>
                  <a:srgbClr val="003300"/>
                </a:solidFill>
                <a:latin typeface="Book Antiqua" panose="02040602050305030304" pitchFamily="18" charset="0"/>
              </a:rPr>
              <a:t>обязательно </a:t>
            </a:r>
            <a:r>
              <a:rPr lang="ru-RU" sz="3600" b="1" dirty="0">
                <a:solidFill>
                  <a:srgbClr val="003300"/>
                </a:solidFill>
                <a:latin typeface="Book Antiqua" panose="02040602050305030304" pitchFamily="18" charset="0"/>
              </a:rPr>
              <a:t>имеет </a:t>
            </a:r>
            <a:r>
              <a:rPr lang="ru-RU" sz="3600" b="1" dirty="0" smtClean="0">
                <a:solidFill>
                  <a:srgbClr val="003300"/>
                </a:solidFill>
                <a:latin typeface="Book Antiqua" panose="02040602050305030304" pitchFamily="18" charset="0"/>
              </a:rPr>
              <a:t>руководителя, 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sz="3600" b="1" dirty="0" smtClean="0">
                <a:solidFill>
                  <a:srgbClr val="003300"/>
                </a:solidFill>
                <a:latin typeface="Book Antiqua" panose="02040602050305030304" pitchFamily="18" charset="0"/>
              </a:rPr>
              <a:t>четкие </a:t>
            </a:r>
            <a:r>
              <a:rPr lang="ru-RU" sz="3600" b="1" dirty="0">
                <a:solidFill>
                  <a:srgbClr val="003300"/>
                </a:solidFill>
                <a:latin typeface="Book Antiqua" panose="02040602050305030304" pitchFamily="18" charset="0"/>
              </a:rPr>
              <a:t>правила, </a:t>
            </a:r>
            <a:endParaRPr lang="ru-RU" sz="3600" b="1" dirty="0" smtClean="0">
              <a:solidFill>
                <a:srgbClr val="003300"/>
              </a:solidFill>
              <a:latin typeface="Book Antiqua" panose="02040602050305030304" pitchFamily="18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ru-RU" sz="3600" b="1" dirty="0" smtClean="0">
                <a:solidFill>
                  <a:srgbClr val="003300"/>
                </a:solidFill>
                <a:latin typeface="Book Antiqua" panose="02040602050305030304" pitchFamily="18" charset="0"/>
              </a:rPr>
              <a:t>и </a:t>
            </a:r>
            <a:r>
              <a:rPr lang="ru-RU" sz="3600" b="1" dirty="0">
                <a:solidFill>
                  <a:srgbClr val="003300"/>
                </a:solidFill>
                <a:latin typeface="Book Antiqua" panose="02040602050305030304" pitchFamily="18" charset="0"/>
              </a:rPr>
              <a:t>реализуется с целью повышения у детей уровня знаний и умений. </a:t>
            </a:r>
          </a:p>
        </p:txBody>
      </p:sp>
    </p:spTree>
    <p:extLst>
      <p:ext uri="{BB962C8B-B14F-4D97-AF65-F5344CB8AC3E}">
        <p14:creationId xmlns:p14="http://schemas.microsoft.com/office/powerpoint/2010/main" val="41133878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15616" y="116632"/>
            <a:ext cx="7848872" cy="922114"/>
          </a:xfrm>
        </p:spPr>
        <p:txBody>
          <a:bodyPr>
            <a:noAutofit/>
          </a:bodyPr>
          <a:lstStyle/>
          <a:p>
            <a:pPr algn="r"/>
            <a:r>
              <a:rPr lang="ru-RU" sz="4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Образовательный </a:t>
            </a:r>
            <a:r>
              <a:rPr lang="ru-RU" sz="48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квест</a:t>
            </a:r>
            <a:endParaRPr lang="ru-RU" sz="48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 Antiqua" panose="0204060205030503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619672" y="1052736"/>
            <a:ext cx="7272808" cy="5400600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ru-RU" sz="4000" b="1" dirty="0" smtClean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- </a:t>
            </a:r>
            <a:r>
              <a:rPr lang="ru-RU" sz="4000" b="1" dirty="0">
                <a:solidFill>
                  <a:srgbClr val="003300"/>
                </a:solidFill>
                <a:latin typeface="Book Antiqua" panose="02040602050305030304" pitchFamily="18" charset="0"/>
              </a:rPr>
              <a:t>это форма взаимодействия педагога и детей, которая способствует формированию умений решать </a:t>
            </a:r>
            <a:r>
              <a:rPr lang="ru-RU" sz="4000" b="1" dirty="0" smtClean="0">
                <a:solidFill>
                  <a:srgbClr val="003300"/>
                </a:solidFill>
                <a:latin typeface="Book Antiqua" panose="02040602050305030304" pitchFamily="18" charset="0"/>
              </a:rPr>
              <a:t>определенные учебные </a:t>
            </a:r>
            <a:r>
              <a:rPr lang="ru-RU" sz="4000" b="1" dirty="0">
                <a:solidFill>
                  <a:srgbClr val="003300"/>
                </a:solidFill>
                <a:latin typeface="Book Antiqua" panose="02040602050305030304" pitchFamily="18" charset="0"/>
              </a:rPr>
              <a:t>задачи на основе компетентного выбора альтернативных вариантов через реализацию определенного сюжета.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472053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15616" y="116632"/>
            <a:ext cx="7848872" cy="922114"/>
          </a:xfrm>
        </p:spPr>
        <p:txBody>
          <a:bodyPr>
            <a:noAutofit/>
          </a:bodyPr>
          <a:lstStyle/>
          <a:p>
            <a:pPr algn="r"/>
            <a:r>
              <a:rPr lang="ru-RU" sz="4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Образовательный </a:t>
            </a:r>
            <a:r>
              <a:rPr lang="ru-RU" sz="48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квест</a:t>
            </a:r>
            <a:endParaRPr lang="ru-RU" sz="48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 Antiqua" panose="0204060205030503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547664" y="980728"/>
            <a:ext cx="7416824" cy="5616624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ru-RU" sz="3400" b="1" dirty="0" smtClean="0">
                <a:latin typeface="Book Antiqua" pitchFamily="18" charset="0"/>
              </a:rPr>
              <a:t>Другими словами «ОК» - это специальным </a:t>
            </a:r>
            <a:r>
              <a:rPr lang="ru-RU" sz="3400" b="1" dirty="0">
                <a:latin typeface="Book Antiqua" pitchFamily="18" charset="0"/>
              </a:rPr>
              <a:t>образом организованный вид исследовательской деятельности, </a:t>
            </a:r>
            <a:r>
              <a:rPr lang="ru-RU" sz="3400" b="1" dirty="0" smtClean="0">
                <a:latin typeface="Book Antiqua" pitchFamily="18" charset="0"/>
              </a:rPr>
              <a:t>связанный с </a:t>
            </a:r>
            <a:r>
              <a:rPr lang="ru-RU" sz="3400" b="1" dirty="0">
                <a:latin typeface="Book Antiqua" pitchFamily="18" charset="0"/>
              </a:rPr>
              <a:t>поиском и обнаружением мест, объектов, людей</a:t>
            </a:r>
            <a:r>
              <a:rPr lang="ru-RU" sz="3400" b="1" dirty="0" smtClean="0">
                <a:latin typeface="Book Antiqua" pitchFamily="18" charset="0"/>
              </a:rPr>
              <a:t>, заданий,  </a:t>
            </a:r>
            <a:r>
              <a:rPr lang="ru-RU" sz="3400" b="1" dirty="0">
                <a:latin typeface="Book Antiqua" pitchFamily="18" charset="0"/>
              </a:rPr>
              <a:t>информации, для решения которой используются ресурсы какой-либо территории или информационные ресурсы.</a:t>
            </a:r>
          </a:p>
          <a:p>
            <a:pPr marL="0" indent="0">
              <a:buNone/>
            </a:pPr>
            <a:endParaRPr lang="ru-RU" sz="3400" dirty="0" smtClean="0"/>
          </a:p>
        </p:txBody>
      </p:sp>
    </p:spTree>
    <p:extLst>
      <p:ext uri="{BB962C8B-B14F-4D97-AF65-F5344CB8AC3E}">
        <p14:creationId xmlns:p14="http://schemas.microsoft.com/office/powerpoint/2010/main" val="6138629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8" y="188640"/>
            <a:ext cx="8460432" cy="792088"/>
          </a:xfrm>
        </p:spPr>
        <p:txBody>
          <a:bodyPr>
            <a:noAutofit/>
          </a:bodyPr>
          <a:lstStyle/>
          <a:p>
            <a:pPr algn="r"/>
            <a:r>
              <a:rPr lang="ru-RU" sz="6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Возможности квеста</a:t>
            </a:r>
            <a:endParaRPr lang="ru-RU" sz="6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 Antiqua" panose="0204060205030503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72816" y="1124744"/>
            <a:ext cx="7740352" cy="5400600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20000"/>
              </a:lnSpc>
            </a:pPr>
            <a:r>
              <a:rPr lang="ru-RU" sz="3800" b="1" dirty="0" smtClean="0">
                <a:solidFill>
                  <a:srgbClr val="003300"/>
                </a:solidFill>
                <a:latin typeface="Book Antiqua" panose="02040602050305030304" pitchFamily="18" charset="0"/>
              </a:rPr>
              <a:t>Квест обладает почти </a:t>
            </a:r>
            <a:r>
              <a:rPr lang="ru-RU" sz="3800" b="1" dirty="0">
                <a:solidFill>
                  <a:srgbClr val="003300"/>
                </a:solidFill>
                <a:latin typeface="Book Antiqua" panose="02040602050305030304" pitchFamily="18" charset="0"/>
              </a:rPr>
              <a:t>безграничными возможностями, оказывает неоценимую помощь педагогу, предоставляя возможность </a:t>
            </a:r>
            <a:r>
              <a:rPr lang="ru-RU" sz="3800" b="1" u="sng" dirty="0">
                <a:solidFill>
                  <a:srgbClr val="003300"/>
                </a:solidFill>
                <a:latin typeface="Book Antiqua" panose="02040602050305030304" pitchFamily="18" charset="0"/>
              </a:rPr>
              <a:t>разнообразить </a:t>
            </a:r>
            <a:r>
              <a:rPr lang="ru-RU" sz="3800" b="1" dirty="0">
                <a:solidFill>
                  <a:srgbClr val="003300"/>
                </a:solidFill>
                <a:latin typeface="Book Antiqua" panose="02040602050305030304" pitchFamily="18" charset="0"/>
              </a:rPr>
              <a:t>воспитательно-образовательный процесс, сделать его необычным, запоминающимся, увлекательным, веселым, игровым. </a:t>
            </a:r>
            <a:endParaRPr lang="ru-RU" sz="3800" b="1" dirty="0" smtClean="0">
              <a:solidFill>
                <a:srgbClr val="003300"/>
              </a:solidFill>
              <a:latin typeface="Book Antiqua" panose="02040602050305030304" pitchFamily="18" charset="0"/>
            </a:endParaRPr>
          </a:p>
          <a:p>
            <a:pPr marL="0" indent="0">
              <a:lnSpc>
                <a:spcPct val="120000"/>
              </a:lnSpc>
              <a:buNone/>
            </a:pPr>
            <a:endParaRPr lang="ru-RU" sz="1400" b="1" dirty="0" smtClean="0">
              <a:solidFill>
                <a:srgbClr val="003300"/>
              </a:solidFill>
              <a:latin typeface="Book Antiqua" panose="02040602050305030304" pitchFamily="18" charset="0"/>
            </a:endParaRPr>
          </a:p>
          <a:p>
            <a:pPr>
              <a:lnSpc>
                <a:spcPct val="120000"/>
              </a:lnSpc>
            </a:pPr>
            <a:r>
              <a:rPr lang="ru-RU" sz="3800" b="1" dirty="0" smtClean="0">
                <a:solidFill>
                  <a:srgbClr val="003300"/>
                </a:solidFill>
                <a:latin typeface="Book Antiqua" panose="02040602050305030304" pitchFamily="18" charset="0"/>
              </a:rPr>
              <a:t>В </a:t>
            </a:r>
            <a:r>
              <a:rPr lang="ru-RU" sz="3800" b="1" dirty="0">
                <a:solidFill>
                  <a:srgbClr val="003300"/>
                </a:solidFill>
                <a:latin typeface="Book Antiqua" panose="02040602050305030304" pitchFamily="18" charset="0"/>
              </a:rPr>
              <a:t>игре удовольствие приносит не только результат, но и </a:t>
            </a:r>
            <a:r>
              <a:rPr lang="ru-RU" sz="3800" b="1" u="sng" dirty="0">
                <a:solidFill>
                  <a:srgbClr val="003300"/>
                </a:solidFill>
                <a:latin typeface="Book Antiqua" panose="02040602050305030304" pitchFamily="18" charset="0"/>
              </a:rPr>
              <a:t>процесс</a:t>
            </a:r>
            <a:r>
              <a:rPr lang="ru-RU" sz="3800" b="1" dirty="0">
                <a:solidFill>
                  <a:srgbClr val="003300"/>
                </a:solidFill>
                <a:latin typeface="Book Antiqua" panose="02040602050305030304" pitchFamily="18" charset="0"/>
              </a:rPr>
              <a:t> его достижения</a:t>
            </a:r>
            <a:r>
              <a:rPr lang="ru-RU" sz="3600" b="1" dirty="0">
                <a:solidFill>
                  <a:srgbClr val="003300"/>
                </a:solidFill>
                <a:latin typeface="Book Antiqua" panose="02040602050305030304" pitchFamily="18" charset="0"/>
              </a:rPr>
              <a:t>. </a:t>
            </a:r>
            <a:endParaRPr lang="ru-RU" sz="3600" b="1" dirty="0" smtClean="0">
              <a:solidFill>
                <a:srgbClr val="003300"/>
              </a:solidFill>
              <a:latin typeface="Book Antiqua" panose="02040602050305030304" pitchFamily="18" charset="0"/>
            </a:endParaRPr>
          </a:p>
          <a:p>
            <a:pPr marL="0" indent="0">
              <a:lnSpc>
                <a:spcPct val="120000"/>
              </a:lnSpc>
              <a:buNone/>
            </a:pPr>
            <a:endParaRPr lang="ru-RU" sz="1900" b="1" dirty="0" smtClean="0">
              <a:solidFill>
                <a:srgbClr val="003300"/>
              </a:solidFill>
              <a:latin typeface="Book Antiqua" panose="02040602050305030304" pitchFamily="18" charset="0"/>
            </a:endParaRPr>
          </a:p>
          <a:p>
            <a:pPr lvl="0">
              <a:lnSpc>
                <a:spcPct val="120000"/>
              </a:lnSpc>
            </a:pPr>
            <a:r>
              <a:rPr lang="ru-RU" sz="3800" b="1" dirty="0" smtClean="0">
                <a:solidFill>
                  <a:srgbClr val="003300"/>
                </a:solidFill>
                <a:latin typeface="Book Antiqua" panose="02040602050305030304" pitchFamily="18" charset="0"/>
              </a:rPr>
              <a:t>В </a:t>
            </a:r>
            <a:r>
              <a:rPr lang="ru-RU" sz="3800" b="1" dirty="0">
                <a:solidFill>
                  <a:srgbClr val="003300"/>
                </a:solidFill>
                <a:latin typeface="Book Antiqua" panose="02040602050305030304" pitchFamily="18" charset="0"/>
              </a:rPr>
              <a:t>квестах присутствует </a:t>
            </a:r>
            <a:r>
              <a:rPr lang="ru-RU" sz="3800" b="1" u="sng" dirty="0">
                <a:solidFill>
                  <a:srgbClr val="003300"/>
                </a:solidFill>
                <a:latin typeface="Book Antiqua" panose="02040602050305030304" pitchFamily="18" charset="0"/>
              </a:rPr>
              <a:t>элемент</a:t>
            </a:r>
            <a:r>
              <a:rPr lang="ru-RU" sz="3800" b="1" dirty="0">
                <a:solidFill>
                  <a:srgbClr val="003300"/>
                </a:solidFill>
                <a:latin typeface="Book Antiqua" panose="02040602050305030304" pitchFamily="18" charset="0"/>
              </a:rPr>
              <a:t> </a:t>
            </a:r>
            <a:r>
              <a:rPr lang="ru-RU" sz="3800" b="1" u="sng" dirty="0">
                <a:solidFill>
                  <a:srgbClr val="003300"/>
                </a:solidFill>
                <a:latin typeface="Book Antiqua" panose="02040602050305030304" pitchFamily="18" charset="0"/>
              </a:rPr>
              <a:t>соревновательности</a:t>
            </a:r>
            <a:r>
              <a:rPr lang="ru-RU" sz="3800" b="1" dirty="0">
                <a:solidFill>
                  <a:srgbClr val="003300"/>
                </a:solidFill>
                <a:latin typeface="Book Antiqua" panose="02040602050305030304" pitchFamily="18" charset="0"/>
              </a:rPr>
              <a:t>, а также </a:t>
            </a:r>
            <a:r>
              <a:rPr lang="ru-RU" sz="3800" b="1" u="sng" dirty="0">
                <a:solidFill>
                  <a:srgbClr val="003300"/>
                </a:solidFill>
                <a:latin typeface="Book Antiqua" panose="02040602050305030304" pitchFamily="18" charset="0"/>
              </a:rPr>
              <a:t>эффект</a:t>
            </a:r>
            <a:r>
              <a:rPr lang="ru-RU" sz="3800" b="1" dirty="0">
                <a:solidFill>
                  <a:srgbClr val="003300"/>
                </a:solidFill>
                <a:latin typeface="Book Antiqua" panose="02040602050305030304" pitchFamily="18" charset="0"/>
              </a:rPr>
              <a:t> </a:t>
            </a:r>
            <a:r>
              <a:rPr lang="ru-RU" sz="3800" b="1" u="sng" dirty="0" smtClean="0">
                <a:solidFill>
                  <a:srgbClr val="003300"/>
                </a:solidFill>
                <a:latin typeface="Book Antiqua" panose="02040602050305030304" pitchFamily="18" charset="0"/>
              </a:rPr>
              <a:t>неожиданности</a:t>
            </a:r>
            <a:r>
              <a:rPr lang="ru-RU" sz="3800" b="1" dirty="0" smtClean="0">
                <a:solidFill>
                  <a:srgbClr val="003300"/>
                </a:solidFill>
                <a:latin typeface="Book Antiqua" panose="02040602050305030304" pitchFamily="18" charset="0"/>
              </a:rPr>
              <a:t>.</a:t>
            </a:r>
            <a:endParaRPr lang="ru-RU" sz="3800" b="1" dirty="0">
              <a:solidFill>
                <a:srgbClr val="003300"/>
              </a:solidFill>
              <a:latin typeface="Book Antiqua" panose="02040602050305030304" pitchFamily="18" charset="0"/>
            </a:endParaRP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088994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03648" y="116632"/>
            <a:ext cx="7488832" cy="936104"/>
          </a:xfrm>
        </p:spPr>
        <p:txBody>
          <a:bodyPr>
            <a:noAutofit/>
          </a:bodyPr>
          <a:lstStyle/>
          <a:p>
            <a:pPr algn="r"/>
            <a:r>
              <a:rPr lang="ru-RU" sz="60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Квесторазвитие</a:t>
            </a:r>
            <a:endParaRPr lang="ru-RU" sz="6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 Antiqua" panose="0204060205030503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691680" y="1124744"/>
            <a:ext cx="7452320" cy="5733256"/>
          </a:xfrm>
        </p:spPr>
        <p:txBody>
          <a:bodyPr>
            <a:normAutofit/>
          </a:bodyPr>
          <a:lstStyle/>
          <a:p>
            <a:pPr lvl="0"/>
            <a:r>
              <a:rPr lang="ru-RU" sz="3600" b="1" dirty="0" smtClean="0">
                <a:solidFill>
                  <a:srgbClr val="003300"/>
                </a:solidFill>
                <a:latin typeface="Book Antiqua" panose="02040602050305030304" pitchFamily="18" charset="0"/>
              </a:rPr>
              <a:t>Игровая </a:t>
            </a:r>
            <a:endParaRPr lang="ru-RU" sz="3600" b="1" dirty="0">
              <a:solidFill>
                <a:srgbClr val="003300"/>
              </a:solidFill>
              <a:latin typeface="Book Antiqua" panose="02040602050305030304" pitchFamily="18" charset="0"/>
            </a:endParaRPr>
          </a:p>
          <a:p>
            <a:pPr lvl="0"/>
            <a:r>
              <a:rPr lang="ru-RU" sz="3600" b="1" dirty="0">
                <a:solidFill>
                  <a:srgbClr val="003300"/>
                </a:solidFill>
                <a:latin typeface="Book Antiqua" panose="02040602050305030304" pitchFamily="18" charset="0"/>
              </a:rPr>
              <a:t>Коммуникативная</a:t>
            </a:r>
          </a:p>
          <a:p>
            <a:pPr lvl="0"/>
            <a:r>
              <a:rPr lang="ru-RU" sz="3600" b="1" dirty="0">
                <a:solidFill>
                  <a:srgbClr val="003300"/>
                </a:solidFill>
                <a:latin typeface="Book Antiqua" panose="02040602050305030304" pitchFamily="18" charset="0"/>
              </a:rPr>
              <a:t>Познавательно-исследовательская</a:t>
            </a:r>
          </a:p>
          <a:p>
            <a:pPr lvl="0"/>
            <a:r>
              <a:rPr lang="ru-RU" sz="3600" b="1" dirty="0">
                <a:solidFill>
                  <a:srgbClr val="003300"/>
                </a:solidFill>
                <a:latin typeface="Book Antiqua" panose="02040602050305030304" pitchFamily="18" charset="0"/>
              </a:rPr>
              <a:t>Двигательная</a:t>
            </a:r>
          </a:p>
          <a:p>
            <a:pPr lvl="0"/>
            <a:r>
              <a:rPr lang="ru-RU" sz="3600" b="1" dirty="0">
                <a:solidFill>
                  <a:srgbClr val="003300"/>
                </a:solidFill>
                <a:latin typeface="Book Antiqua" panose="02040602050305030304" pitchFamily="18" charset="0"/>
              </a:rPr>
              <a:t>Изобразительная</a:t>
            </a:r>
          </a:p>
          <a:p>
            <a:pPr lvl="0"/>
            <a:r>
              <a:rPr lang="ru-RU" sz="3600" b="1" dirty="0">
                <a:solidFill>
                  <a:srgbClr val="003300"/>
                </a:solidFill>
                <a:latin typeface="Book Antiqua" panose="02040602050305030304" pitchFamily="18" charset="0"/>
              </a:rPr>
              <a:t>Музыкальная</a:t>
            </a:r>
          </a:p>
          <a:p>
            <a:pPr lvl="0"/>
            <a:r>
              <a:rPr lang="ru-RU" sz="3600" b="1" dirty="0" smtClean="0">
                <a:solidFill>
                  <a:srgbClr val="003300"/>
                </a:solidFill>
                <a:latin typeface="Book Antiqua" panose="02040602050305030304" pitchFamily="18" charset="0"/>
              </a:rPr>
              <a:t>Художественно-эстетическая</a:t>
            </a:r>
            <a:endParaRPr lang="ru-RU" sz="3600" b="1" dirty="0">
              <a:solidFill>
                <a:srgbClr val="003300"/>
              </a:solidFill>
              <a:latin typeface="Book Antiqua" panose="02040602050305030304" pitchFamily="18" charset="0"/>
            </a:endParaRP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650136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Специальное оформление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936</TotalTime>
  <Words>932</Words>
  <Application>Microsoft Office PowerPoint</Application>
  <PresentationFormat>Экран (4:3)</PresentationFormat>
  <Paragraphs>271</Paragraphs>
  <Slides>28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2</vt:i4>
      </vt:variant>
      <vt:variant>
        <vt:lpstr>Заголовки слайдов</vt:lpstr>
      </vt:variant>
      <vt:variant>
        <vt:i4>28</vt:i4>
      </vt:variant>
    </vt:vector>
  </HeadingPairs>
  <TitlesOfParts>
    <vt:vector size="30" baseType="lpstr">
      <vt:lpstr>Тема Office</vt:lpstr>
      <vt:lpstr>Специальное оформление</vt:lpstr>
      <vt:lpstr>Малая творческая группа «Я и технология образовательного квеста»</vt:lpstr>
      <vt:lpstr>Презентация PowerPoint</vt:lpstr>
      <vt:lpstr>Презентация PowerPoint</vt:lpstr>
      <vt:lpstr>Квест</vt:lpstr>
      <vt:lpstr>Квест</vt:lpstr>
      <vt:lpstr>Образовательный квест</vt:lpstr>
      <vt:lpstr>Образовательный квест</vt:lpstr>
      <vt:lpstr>Возможности квеста</vt:lpstr>
      <vt:lpstr>Квесторазвитие</vt:lpstr>
      <vt:lpstr>Типология квестов</vt:lpstr>
      <vt:lpstr>По форме проведения </vt:lpstr>
      <vt:lpstr>По режиму проведения</vt:lpstr>
      <vt:lpstr>По сроку реализации </vt:lpstr>
      <vt:lpstr>Презентация PowerPoint</vt:lpstr>
      <vt:lpstr>Презентация PowerPoint</vt:lpstr>
      <vt:lpstr>По типу задач </vt:lpstr>
      <vt:lpstr> Классификация  квест-технологии </vt:lpstr>
      <vt:lpstr>Структура квест-технологии</vt:lpstr>
      <vt:lpstr>Организационная  роль педагога в квесте</vt:lpstr>
      <vt:lpstr>Основные критерии качества квеста </vt:lpstr>
      <vt:lpstr>Презентация PowerPoint</vt:lpstr>
      <vt:lpstr> Алгоритм разработки  программы квеста</vt:lpstr>
      <vt:lpstr>Этапы организации</vt:lpstr>
      <vt:lpstr>Этап подготовки</vt:lpstr>
      <vt:lpstr>Этап подготовки</vt:lpstr>
      <vt:lpstr>Этапы реализации квеста</vt:lpstr>
      <vt:lpstr>Требования к  сценарию квеста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Название  презентации</dc:title>
  <dc:creator>Павел</dc:creator>
  <cp:lastModifiedBy>ольга</cp:lastModifiedBy>
  <cp:revision>61</cp:revision>
  <dcterms:created xsi:type="dcterms:W3CDTF">2009-01-08T12:15:48Z</dcterms:created>
  <dcterms:modified xsi:type="dcterms:W3CDTF">2017-09-29T04:00:36Z</dcterms:modified>
</cp:coreProperties>
</file>