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6" r:id="rId5"/>
    <p:sldId id="260" r:id="rId6"/>
    <p:sldId id="261" r:id="rId7"/>
    <p:sldId id="259" r:id="rId8"/>
    <p:sldId id="263" r:id="rId9"/>
    <p:sldId id="264" r:id="rId10"/>
    <p:sldId id="265" r:id="rId11"/>
    <p:sldId id="262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96" y="5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21083-EA91-458A-9EBB-B519072B8383}" type="datetimeFigureOut">
              <a:rPr lang="ru-RU" smtClean="0"/>
              <a:t>15.10.2018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336C6-5DB1-40AC-ABEB-785BF64FB8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50807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21083-EA91-458A-9EBB-B519072B8383}" type="datetimeFigureOut">
              <a:rPr lang="ru-RU" smtClean="0"/>
              <a:t>15.10.2018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336C6-5DB1-40AC-ABEB-785BF64FB8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47101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21083-EA91-458A-9EBB-B519072B8383}" type="datetimeFigureOut">
              <a:rPr lang="ru-RU" smtClean="0"/>
              <a:t>15.10.2018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336C6-5DB1-40AC-ABEB-785BF64FB8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17590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21083-EA91-458A-9EBB-B519072B8383}" type="datetimeFigureOut">
              <a:rPr lang="ru-RU" smtClean="0"/>
              <a:t>15.10.2018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336C6-5DB1-40AC-ABEB-785BF64FB8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8918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21083-EA91-458A-9EBB-B519072B8383}" type="datetimeFigureOut">
              <a:rPr lang="ru-RU" smtClean="0"/>
              <a:t>15.10.2018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336C6-5DB1-40AC-ABEB-785BF64FB8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09827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21083-EA91-458A-9EBB-B519072B8383}" type="datetimeFigureOut">
              <a:rPr lang="ru-RU" smtClean="0"/>
              <a:t>15.10.2018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336C6-5DB1-40AC-ABEB-785BF64FB8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6068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21083-EA91-458A-9EBB-B519072B8383}" type="datetimeFigureOut">
              <a:rPr lang="ru-RU" smtClean="0"/>
              <a:t>15.10.2018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336C6-5DB1-40AC-ABEB-785BF64FB8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60377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21083-EA91-458A-9EBB-B519072B8383}" type="datetimeFigureOut">
              <a:rPr lang="ru-RU" smtClean="0"/>
              <a:t>15.10.2018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336C6-5DB1-40AC-ABEB-785BF64FB8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51422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21083-EA91-458A-9EBB-B519072B8383}" type="datetimeFigureOut">
              <a:rPr lang="ru-RU" smtClean="0"/>
              <a:t>15.10.2018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336C6-5DB1-40AC-ABEB-785BF64FB8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32500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21083-EA91-458A-9EBB-B519072B8383}" type="datetimeFigureOut">
              <a:rPr lang="ru-RU" smtClean="0"/>
              <a:t>15.10.2018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336C6-5DB1-40AC-ABEB-785BF64FB8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81519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21083-EA91-458A-9EBB-B519072B8383}" type="datetimeFigureOut">
              <a:rPr lang="ru-RU" smtClean="0"/>
              <a:t>15.10.2018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336C6-5DB1-40AC-ABEB-785BF64FB8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72276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21083-EA91-458A-9EBB-B519072B8383}" type="datetimeFigureOut">
              <a:rPr lang="ru-RU" smtClean="0"/>
              <a:t>15.10.2018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B336C6-5DB1-40AC-ABEB-785BF64FB8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67838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dailyhoro.ru/article/art-terapiya-po-znaku-zodiaka-uzoryi-i-tsveta-prinosyaschie-udachu/?from=related_slider" TargetMode="External"/><Relationship Id="rId2" Type="http://schemas.openxmlformats.org/officeDocument/2006/relationships/hyperlink" Target="https://dailyhoro.ru/article/art-terapiya-tvorchestvo-dlya-povyisheniya-energetiki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tsvetyzhizni.ru/tvorcheskaya-minutka/art-terapiya-v-dejstvii-primery-uprazhnenij.html" TargetMode="External"/><Relationship Id="rId4" Type="http://schemas.openxmlformats.org/officeDocument/2006/relationships/hyperlink" Target="https://dailyhoro.ru/article/kak-izbavitsya-ot-problem-i-nedugov-s-pomoschyu-tvorchestva/?from=related_slider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irinazaytseva.ru/art-terapiya.html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lutiks.jimdo.com/&#1089;&#1082;&#1072;&#1079;&#1082;&#1086;&#1090;&#1077;&#1088;&#1072;&#1087;&#1080;&#1103;/" TargetMode="External"/><Relationship Id="rId7" Type="http://schemas.openxmlformats.org/officeDocument/2006/relationships/hyperlink" Target="https://irinazaytseva.ru/skazkoterapiya-dlya-myagkogo-resheniya-detskix-problem.html" TargetMode="External"/><Relationship Id="rId2" Type="http://schemas.openxmlformats.org/officeDocument/2006/relationships/hyperlink" Target="https://lutiks.jimdo.com/&#1080;&#1079;&#1086;&#1090;&#1077;&#1088;&#1072;&#1087;&#1080;&#1103;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lutiks.jimdo.com/&#1084;&#1091;&#1083;&#1100;&#1090;&#1089;&#1090;&#1091;&#1076;&#1080;&#1103;-&#1089;&#1074;&#1077;&#1090;&#1083;&#1103;&#1095;&#1086;&#1082;-&#1080;-&#1082;&#1086;/" TargetMode="External"/><Relationship Id="rId5" Type="http://schemas.openxmlformats.org/officeDocument/2006/relationships/hyperlink" Target="https://lutiks.jimdo.com/&#1087;&#1077;&#1089;&#1086;&#1095;&#1085;&#1072;&#1103;-&#1090;&#1077;&#1088;&#1072;&#1087;&#1080;&#1103;/" TargetMode="External"/><Relationship Id="rId4" Type="http://schemas.openxmlformats.org/officeDocument/2006/relationships/hyperlink" Target="https://lutiks.jimdo.com/&#1084;&#1072;&#1085;&#1076;&#1072;&#1083;&#1086;&#1090;&#1077;&#1088;&#1072;&#1087;&#1080;&#1103;/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16365" y="447992"/>
            <a:ext cx="9144000" cy="4055427"/>
          </a:xfrm>
        </p:spPr>
        <p:txBody>
          <a:bodyPr>
            <a:prstTxWarp prst="textInflateBottom">
              <a:avLst/>
            </a:prstTxWarp>
            <a:normAutofit/>
          </a:bodyPr>
          <a:lstStyle/>
          <a:p>
            <a:r>
              <a:rPr lang="ru-RU" sz="11500" b="1" dirty="0" err="1" smtClean="0">
                <a:ln w="22225">
                  <a:solidFill>
                    <a:schemeClr val="accent4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chemeClr val="accent6"/>
                </a:solidFill>
              </a:rPr>
              <a:t>Мульт</a:t>
            </a:r>
            <a:r>
              <a:rPr lang="ru-RU" sz="11500" b="1" dirty="0" smtClean="0">
                <a:ln w="22225">
                  <a:solidFill>
                    <a:schemeClr val="accent4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chemeClr val="accent6"/>
                </a:solidFill>
              </a:rPr>
              <a:t>-терапия </a:t>
            </a:r>
            <a:endParaRPr lang="ru-RU" sz="11500" dirty="0">
              <a:ln w="22225">
                <a:solidFill>
                  <a:schemeClr val="accent4">
                    <a:lumMod val="60000"/>
                    <a:lumOff val="40000"/>
                  </a:schemeClr>
                </a:solidFill>
                <a:prstDash val="solid"/>
              </a:ln>
              <a:solidFill>
                <a:schemeClr val="accent6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010630" y="4204854"/>
            <a:ext cx="4230255" cy="925945"/>
          </a:xfrm>
        </p:spPr>
        <p:txBody>
          <a:bodyPr/>
          <a:lstStyle/>
          <a:p>
            <a:r>
              <a:rPr lang="ru-RU" dirty="0" smtClean="0"/>
              <a:t>Педагог ДО: Шибанова Т.Г.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003634" y="2967335"/>
            <a:ext cx="1847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998280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8710" y="136525"/>
            <a:ext cx="9978390" cy="800735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accent6"/>
                </a:solidFill>
              </a:rPr>
              <a:t>Для педагогов</a:t>
            </a:r>
            <a:endParaRPr lang="ru-RU" dirty="0">
              <a:solidFill>
                <a:schemeClr val="accent6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8710" y="1017270"/>
            <a:ext cx="9978390" cy="5159693"/>
          </a:xfrm>
        </p:spPr>
        <p:txBody>
          <a:bodyPr>
            <a:normAutofit/>
          </a:bodyPr>
          <a:lstStyle/>
          <a:p>
            <a:r>
              <a:rPr lang="en-US" dirty="0" smtClean="0">
                <a:hlinkClick r:id="rId2"/>
              </a:rPr>
              <a:t>https://dailyhoro.ru/article/art-terapiya-tvorchestvo-dlya-povyisheniya-energetiki/</a:t>
            </a:r>
            <a:endParaRPr lang="ru-RU" dirty="0" smtClean="0"/>
          </a:p>
          <a:p>
            <a:r>
              <a:rPr lang="en-US" dirty="0" smtClean="0">
                <a:hlinkClick r:id="rId3"/>
              </a:rPr>
              <a:t>https://dailyhoro.ru/article/art-terapiya-po-znaku-zodiaka-uzoryi-i-tsveta-prinosyaschie-udachu/?from=related_slider</a:t>
            </a:r>
            <a:endParaRPr lang="ru-RU" dirty="0" smtClean="0"/>
          </a:p>
          <a:p>
            <a:r>
              <a:rPr lang="en-US" dirty="0" smtClean="0">
                <a:hlinkClick r:id="rId4"/>
              </a:rPr>
              <a:t>https://dailyhoro.ru/article/kak-izbavitsya-ot-problem-i-nedugov-s-pomoschyu-tvorchestva/?from=related_slider</a:t>
            </a:r>
            <a:endParaRPr lang="ru-RU" dirty="0" smtClean="0"/>
          </a:p>
          <a:p>
            <a:r>
              <a:rPr lang="en-US" dirty="0" smtClean="0">
                <a:hlinkClick r:id="rId5"/>
              </a:rPr>
              <a:t>https://tsvetyzhizni.ru/tvorcheskaya-minutka/art-terapiya-v-dejstvii-primery-uprazhnenij.html</a:t>
            </a:r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959579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54430" y="228600"/>
            <a:ext cx="9978390" cy="515969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400" b="1" dirty="0">
                <a:solidFill>
                  <a:schemeClr val="accent6"/>
                </a:solidFill>
              </a:rPr>
              <a:t>Арт-терапия считается прекрасным средством для избавления от негативных эмоций, проблем и болезней. Занимайтесь творчеством, чтобы всегда оставаться в прекрасном настроении и тонусе</a:t>
            </a:r>
            <a:r>
              <a:rPr lang="ru-RU" sz="4400" b="1" dirty="0" smtClean="0">
                <a:solidFill>
                  <a:schemeClr val="accent6"/>
                </a:solidFill>
              </a:rPr>
              <a:t>.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5519297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50" y="28511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6600" dirty="0" smtClean="0">
                <a:solidFill>
                  <a:schemeClr val="accent6"/>
                </a:solidFill>
              </a:rPr>
              <a:t> Арт-терапия</a:t>
            </a:r>
            <a:endParaRPr lang="ru-RU" sz="6600" dirty="0">
              <a:solidFill>
                <a:schemeClr val="accent6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51560" y="1825625"/>
            <a:ext cx="10126980" cy="4351338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метод воздействия на ребенка с помощью рисования, лепки, пения, музыки, танцев, сказок – все то, что интересно и близко детям.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40688981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17270" y="365125"/>
            <a:ext cx="10138410" cy="1325563"/>
          </a:xfrm>
        </p:spPr>
        <p:txBody>
          <a:bodyPr>
            <a:noAutofit/>
          </a:bodyPr>
          <a:lstStyle/>
          <a:p>
            <a:pPr algn="ctr"/>
            <a:r>
              <a:rPr lang="ru-RU" sz="5400" dirty="0">
                <a:solidFill>
                  <a:schemeClr val="accent6"/>
                </a:solidFill>
              </a:rPr>
              <a:t>главное условие </a:t>
            </a:r>
            <a:r>
              <a:rPr lang="ru-RU" sz="5400" dirty="0" smtClean="0">
                <a:solidFill>
                  <a:schemeClr val="accent6"/>
                </a:solidFill>
              </a:rPr>
              <a:t/>
            </a:r>
            <a:br>
              <a:rPr lang="ru-RU" sz="5400" dirty="0" smtClean="0">
                <a:solidFill>
                  <a:schemeClr val="accent6"/>
                </a:solidFill>
              </a:rPr>
            </a:br>
            <a:r>
              <a:rPr lang="ru-RU" sz="5400" dirty="0" smtClean="0">
                <a:solidFill>
                  <a:schemeClr val="accent6"/>
                </a:solidFill>
              </a:rPr>
              <a:t>для </a:t>
            </a:r>
            <a:r>
              <a:rPr lang="ru-RU" sz="5400" dirty="0">
                <a:solidFill>
                  <a:schemeClr val="accent6"/>
                </a:solidFill>
              </a:rPr>
              <a:t>упражнений </a:t>
            </a:r>
            <a:r>
              <a:rPr lang="ru-RU" sz="5400" dirty="0" smtClean="0">
                <a:solidFill>
                  <a:schemeClr val="accent6"/>
                </a:solidFill>
              </a:rPr>
              <a:t>арт-терапией</a:t>
            </a:r>
            <a:endParaRPr lang="ru-RU" sz="5400" dirty="0">
              <a:solidFill>
                <a:schemeClr val="accent6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17270" y="2423159"/>
            <a:ext cx="10138410" cy="3753803"/>
          </a:xfrm>
        </p:spPr>
        <p:txBody>
          <a:bodyPr>
            <a:normAutofit/>
          </a:bodyPr>
          <a:lstStyle/>
          <a:p>
            <a:r>
              <a:rPr lang="ru-RU" sz="3600" dirty="0"/>
              <a:t>доступность средств, привлекательность, понятность и безопасность. </a:t>
            </a:r>
          </a:p>
        </p:txBody>
      </p:sp>
    </p:spTree>
    <p:extLst>
      <p:ext uri="{BB962C8B-B14F-4D97-AF65-F5344CB8AC3E}">
        <p14:creationId xmlns:p14="http://schemas.microsoft.com/office/powerpoint/2010/main" val="27402781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50" y="114301"/>
            <a:ext cx="10515600" cy="1028699"/>
          </a:xfrm>
        </p:spPr>
        <p:txBody>
          <a:bodyPr>
            <a:normAutofit/>
          </a:bodyPr>
          <a:lstStyle/>
          <a:p>
            <a:pPr algn="ctr"/>
            <a:r>
              <a:rPr lang="ru-RU" sz="6600" dirty="0" smtClean="0">
                <a:solidFill>
                  <a:schemeClr val="accent6"/>
                </a:solidFill>
              </a:rPr>
              <a:t> Арт-терапия</a:t>
            </a:r>
            <a:endParaRPr lang="ru-RU" sz="6600" dirty="0">
              <a:solidFill>
                <a:schemeClr val="accent6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51560" y="1303020"/>
            <a:ext cx="10126980" cy="4873943"/>
          </a:xfrm>
        </p:spPr>
        <p:txBody>
          <a:bodyPr>
            <a:normAutofit/>
          </a:bodyPr>
          <a:lstStyle/>
          <a:p>
            <a:r>
              <a:rPr lang="ru-RU" dirty="0"/>
              <a:t>Главная ценность арт-терапии состоит в том, что она может уравновесить психическое состояние человека, повышая его способность к самовыражению, самопознанию и рефлексии. С помощью искусства, на символическом уровне проживаются фактически все чувства и эмоции человека: любовь и ненависть, обида и радость, злость и восторг, гнев, страх, разочарование. И все это </a:t>
            </a:r>
            <a:r>
              <a:rPr lang="ru-RU" dirty="0" err="1"/>
              <a:t>отреагирование</a:t>
            </a:r>
            <a:r>
              <a:rPr lang="ru-RU" dirty="0"/>
              <a:t> проходит в нетравматической для человека форме.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2887716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8230" y="147955"/>
            <a:ext cx="10035540" cy="686435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solidFill>
                  <a:schemeClr val="accent6"/>
                </a:solidFill>
              </a:rPr>
              <a:t>Виды и методы арт-терапии в работе с детьми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8230" y="834390"/>
            <a:ext cx="10168890" cy="5342573"/>
          </a:xfrm>
        </p:spPr>
        <p:txBody>
          <a:bodyPr>
            <a:normAutofit lnSpcReduction="10000"/>
          </a:bodyPr>
          <a:lstStyle/>
          <a:p>
            <a:r>
              <a:rPr lang="ru-RU" b="1" dirty="0" err="1" smtClean="0"/>
              <a:t>Библиотерапию</a:t>
            </a:r>
            <a:r>
              <a:rPr lang="ru-RU" b="1" dirty="0"/>
              <a:t> </a:t>
            </a:r>
            <a:r>
              <a:rPr lang="ru-RU" dirty="0"/>
              <a:t>– специальной работы с текстом. Так, можно читать текст, выбирать и выписывать запомнившиеся слова, сочинять из них предложения и т.д..</a:t>
            </a:r>
          </a:p>
          <a:p>
            <a:r>
              <a:rPr lang="ru-RU" b="1" dirty="0" smtClean="0"/>
              <a:t>Музыкотерапию</a:t>
            </a:r>
            <a:r>
              <a:rPr lang="ru-RU" b="1" dirty="0"/>
              <a:t> </a:t>
            </a:r>
            <a:r>
              <a:rPr lang="ru-RU" dirty="0"/>
              <a:t>– занятия с помощью прослушивания музыки, создания собственных ритмов, игры на музыкальных инструментах.</a:t>
            </a:r>
          </a:p>
          <a:p>
            <a:r>
              <a:rPr lang="ru-RU" b="1" dirty="0"/>
              <a:t>Тканевую терапию</a:t>
            </a:r>
            <a:r>
              <a:rPr lang="ru-RU" dirty="0"/>
              <a:t> – при помощи работы с тканями.</a:t>
            </a:r>
          </a:p>
          <a:p>
            <a:r>
              <a:rPr lang="ru-RU" b="1" dirty="0" err="1"/>
              <a:t>Цветотерапию</a:t>
            </a:r>
            <a:r>
              <a:rPr lang="ru-RU" b="1" dirty="0"/>
              <a:t> </a:t>
            </a:r>
            <a:r>
              <a:rPr lang="ru-RU" dirty="0"/>
              <a:t>– использование для терапии разных цветовых сочетаний и образов.</a:t>
            </a:r>
          </a:p>
          <a:p>
            <a:r>
              <a:rPr lang="ru-RU" b="1" dirty="0" err="1"/>
              <a:t>Куклотерапию</a:t>
            </a:r>
            <a:r>
              <a:rPr lang="ru-RU" b="1" dirty="0"/>
              <a:t> </a:t>
            </a:r>
            <a:r>
              <a:rPr lang="ru-RU" dirty="0"/>
              <a:t>– она подразумевает создание кукол из различных материалов, и дальнейшее взаимодействие с ними: проигрывание историй, сочинение сюжетов </a:t>
            </a:r>
            <a:r>
              <a:rPr lang="ru-RU" dirty="0" err="1"/>
              <a:t>ит.д</a:t>
            </a:r>
            <a:r>
              <a:rPr lang="ru-RU" dirty="0" smtClean="0"/>
              <a:t>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5167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8230" y="147955"/>
            <a:ext cx="10035540" cy="686435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solidFill>
                  <a:schemeClr val="accent6"/>
                </a:solidFill>
              </a:rPr>
              <a:t>Виды и методы арт-терапии в работе с детьми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8230" y="834390"/>
            <a:ext cx="10146030" cy="5342573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 smtClean="0"/>
              <a:t>Фототерапию</a:t>
            </a:r>
            <a:r>
              <a:rPr lang="ru-RU" b="1" dirty="0"/>
              <a:t> </a:t>
            </a:r>
            <a:r>
              <a:rPr lang="ru-RU" dirty="0"/>
              <a:t>– создание фотографий и дальнейшей терапевтической работы с ними;</a:t>
            </a:r>
          </a:p>
          <a:p>
            <a:r>
              <a:rPr lang="ru-RU" b="1" dirty="0"/>
              <a:t>МАК </a:t>
            </a:r>
            <a:r>
              <a:rPr lang="ru-RU" dirty="0"/>
              <a:t>– занятия при помощи работы с метафорическими ассоциативными картами.</a:t>
            </a:r>
          </a:p>
          <a:p>
            <a:r>
              <a:rPr lang="ru-RU" b="1" dirty="0" err="1"/>
              <a:t>Тестопластику</a:t>
            </a:r>
            <a:r>
              <a:rPr lang="ru-RU" b="1" dirty="0"/>
              <a:t> </a:t>
            </a:r>
            <a:r>
              <a:rPr lang="ru-RU" dirty="0"/>
              <a:t>– терапию с помощью воздействия на пластилин, тесто, глину, другие пластичные материалы.</a:t>
            </a:r>
          </a:p>
          <a:p>
            <a:r>
              <a:rPr lang="ru-RU" b="1" dirty="0" err="1"/>
              <a:t>Коллажирование</a:t>
            </a:r>
            <a:r>
              <a:rPr lang="ru-RU" b="1" dirty="0"/>
              <a:t> </a:t>
            </a:r>
            <a:r>
              <a:rPr lang="ru-RU" dirty="0"/>
              <a:t>– лечение и наполнение ресурсами с помощью создания коллажей.</a:t>
            </a:r>
          </a:p>
          <a:p>
            <a:r>
              <a:rPr lang="ru-RU" b="1" dirty="0" err="1"/>
              <a:t>Кинотерапию</a:t>
            </a:r>
            <a:r>
              <a:rPr lang="ru-RU" b="1" dirty="0"/>
              <a:t> </a:t>
            </a:r>
            <a:r>
              <a:rPr lang="ru-RU" dirty="0"/>
              <a:t>– терапия при помощи кинофильмов и роликов.</a:t>
            </a:r>
          </a:p>
          <a:p>
            <a:r>
              <a:rPr lang="ru-RU" b="1" dirty="0"/>
              <a:t>Танцевально-двигательная терапия</a:t>
            </a:r>
            <a:r>
              <a:rPr lang="ru-RU" dirty="0"/>
              <a:t> – лечение с помощью танца.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Источник: </a:t>
            </a:r>
            <a:r>
              <a:rPr lang="ru-RU" u="sng" dirty="0">
                <a:hlinkClick r:id="rId2"/>
              </a:rPr>
              <a:t>https://irinazaytseva.ru/art-terapiya.html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188331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365125"/>
            <a:ext cx="10035540" cy="1325563"/>
          </a:xfrm>
        </p:spPr>
        <p:txBody>
          <a:bodyPr>
            <a:normAutofit/>
          </a:bodyPr>
          <a:lstStyle/>
          <a:p>
            <a:pPr algn="ctr"/>
            <a:r>
              <a:rPr lang="ru-RU" sz="6600" dirty="0" smtClean="0">
                <a:solidFill>
                  <a:schemeClr val="accent6"/>
                </a:solidFill>
              </a:rPr>
              <a:t>Виды арт-терапии</a:t>
            </a:r>
            <a:endParaRPr lang="ru-RU" sz="6600" dirty="0">
              <a:solidFill>
                <a:schemeClr val="accent6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https://lutiks.jimdo.com/</a:t>
            </a:r>
            <a:r>
              <a:rPr lang="ru-RU" dirty="0" err="1" smtClean="0">
                <a:hlinkClick r:id="rId2"/>
              </a:rPr>
              <a:t>изотерапия</a:t>
            </a:r>
            <a:r>
              <a:rPr lang="ru-RU" dirty="0" smtClean="0">
                <a:hlinkClick r:id="rId2"/>
              </a:rPr>
              <a:t>/</a:t>
            </a:r>
            <a:r>
              <a:rPr lang="ru-RU" dirty="0" smtClean="0"/>
              <a:t> </a:t>
            </a:r>
          </a:p>
          <a:p>
            <a:r>
              <a:rPr lang="en-US" dirty="0" smtClean="0">
                <a:hlinkClick r:id="rId3"/>
              </a:rPr>
              <a:t>https://lutiks.jimdo.com/</a:t>
            </a:r>
            <a:r>
              <a:rPr lang="ru-RU" dirty="0" err="1" smtClean="0">
                <a:hlinkClick r:id="rId3"/>
              </a:rPr>
              <a:t>сказкотерапия</a:t>
            </a:r>
            <a:r>
              <a:rPr lang="ru-RU" dirty="0" smtClean="0">
                <a:hlinkClick r:id="rId3"/>
              </a:rPr>
              <a:t>/</a:t>
            </a:r>
            <a:endParaRPr lang="ru-RU" dirty="0" smtClean="0"/>
          </a:p>
          <a:p>
            <a:r>
              <a:rPr lang="en-US" dirty="0" smtClean="0">
                <a:hlinkClick r:id="rId4"/>
              </a:rPr>
              <a:t>https://lutiks.jimdo.com/</a:t>
            </a:r>
            <a:r>
              <a:rPr lang="ru-RU" dirty="0" err="1" smtClean="0">
                <a:hlinkClick r:id="rId4"/>
              </a:rPr>
              <a:t>мандалотерапия</a:t>
            </a:r>
            <a:r>
              <a:rPr lang="ru-RU" dirty="0" smtClean="0">
                <a:hlinkClick r:id="rId4"/>
              </a:rPr>
              <a:t>/</a:t>
            </a:r>
            <a:endParaRPr lang="ru-RU" dirty="0" smtClean="0"/>
          </a:p>
          <a:p>
            <a:r>
              <a:rPr lang="en-US" dirty="0" smtClean="0">
                <a:hlinkClick r:id="rId5"/>
              </a:rPr>
              <a:t>https://lutiks.jimdo.com/</a:t>
            </a:r>
            <a:r>
              <a:rPr lang="ru-RU" dirty="0" smtClean="0">
                <a:hlinkClick r:id="rId5"/>
              </a:rPr>
              <a:t>песочная-терапия/</a:t>
            </a:r>
            <a:endParaRPr lang="ru-RU" dirty="0" smtClean="0"/>
          </a:p>
          <a:p>
            <a:r>
              <a:rPr lang="en-US" dirty="0" smtClean="0">
                <a:hlinkClick r:id="rId6"/>
              </a:rPr>
              <a:t>https://lutiks.jimdo.com/</a:t>
            </a:r>
            <a:r>
              <a:rPr lang="ru-RU" dirty="0" err="1" smtClean="0">
                <a:hlinkClick r:id="rId6"/>
              </a:rPr>
              <a:t>мультстудия</a:t>
            </a:r>
            <a:r>
              <a:rPr lang="ru-RU" dirty="0" smtClean="0">
                <a:hlinkClick r:id="rId6"/>
              </a:rPr>
              <a:t>-светлячок-и-ко/</a:t>
            </a:r>
            <a:endParaRPr lang="ru-RU" dirty="0" smtClean="0"/>
          </a:p>
          <a:p>
            <a:r>
              <a:rPr lang="en-US" dirty="0" smtClean="0">
                <a:hlinkClick r:id="rId7"/>
              </a:rPr>
              <a:t>https://irinazaytseva.ru/skazkoterapiya-dlya-myagkogo-resheniya-detskix-problem.html</a:t>
            </a:r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083855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8700" y="80011"/>
            <a:ext cx="10172700" cy="77723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7200" dirty="0" err="1" smtClean="0">
                <a:solidFill>
                  <a:schemeClr val="accent6"/>
                </a:solidFill>
              </a:rPr>
              <a:t>Мульттерапия</a:t>
            </a:r>
            <a:endParaRPr lang="ru-RU" sz="7200" dirty="0">
              <a:solidFill>
                <a:schemeClr val="accent6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51760" y="994410"/>
            <a:ext cx="8549640" cy="5182553"/>
          </a:xfrm>
        </p:spPr>
        <p:txBody>
          <a:bodyPr>
            <a:normAutofit/>
          </a:bodyPr>
          <a:lstStyle/>
          <a:p>
            <a:r>
              <a:rPr lang="ru-RU" sz="3200" dirty="0" err="1">
                <a:solidFill>
                  <a:schemeClr val="accent6">
                    <a:lumMod val="50000"/>
                  </a:schemeClr>
                </a:solidFill>
              </a:rPr>
              <a:t>Мульттерапия</a:t>
            </a:r>
            <a:r>
              <a:rPr lang="ru-RU" sz="3200" dirty="0">
                <a:solidFill>
                  <a:schemeClr val="accent6">
                    <a:lumMod val="50000"/>
                  </a:schemeClr>
                </a:solidFill>
              </a:rPr>
              <a:t> — это </a:t>
            </a:r>
            <a:r>
              <a:rPr lang="ru-RU" sz="3200" dirty="0" smtClean="0">
                <a:solidFill>
                  <a:schemeClr val="accent6">
                    <a:lumMod val="50000"/>
                  </a:schemeClr>
                </a:solidFill>
              </a:rPr>
              <a:t>процесс образования </a:t>
            </a:r>
            <a:r>
              <a:rPr lang="ru-RU" sz="3200" dirty="0">
                <a:solidFill>
                  <a:schemeClr val="accent6">
                    <a:lumMod val="50000"/>
                  </a:schemeClr>
                </a:solidFill>
              </a:rPr>
              <a:t>связи между героями мультфильма и поведением в реальной жизни</a:t>
            </a:r>
            <a:r>
              <a:rPr lang="ru-RU" sz="3200" dirty="0" smtClean="0">
                <a:solidFill>
                  <a:schemeClr val="accent6">
                    <a:lumMod val="50000"/>
                  </a:schemeClr>
                </a:solidFill>
              </a:rPr>
              <a:t>.</a:t>
            </a:r>
          </a:p>
          <a:p>
            <a:r>
              <a:rPr lang="ru-RU" sz="3200" dirty="0" smtClean="0">
                <a:solidFill>
                  <a:schemeClr val="accent6">
                    <a:lumMod val="50000"/>
                  </a:schemeClr>
                </a:solidFill>
              </a:rPr>
              <a:t>Данная форма </a:t>
            </a:r>
            <a:r>
              <a:rPr lang="ru-RU" sz="3200" dirty="0">
                <a:solidFill>
                  <a:schemeClr val="accent6">
                    <a:lumMod val="50000"/>
                  </a:schemeClr>
                </a:solidFill>
              </a:rPr>
              <a:t>работы способствует сплочению коллектива</a:t>
            </a:r>
            <a:r>
              <a:rPr lang="ru-RU" sz="3200" dirty="0" smtClean="0">
                <a:solidFill>
                  <a:schemeClr val="accent6">
                    <a:lumMod val="50000"/>
                  </a:schemeClr>
                </a:solidFill>
              </a:rPr>
              <a:t>;</a:t>
            </a:r>
          </a:p>
          <a:p>
            <a:r>
              <a:rPr lang="ru-RU" sz="32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3200" dirty="0">
                <a:solidFill>
                  <a:schemeClr val="accent6">
                    <a:lumMod val="50000"/>
                  </a:schemeClr>
                </a:solidFill>
              </a:rPr>
              <a:t>закладывает нравственные ориентиры;</a:t>
            </a:r>
          </a:p>
          <a:p>
            <a:r>
              <a:rPr lang="ru-RU" sz="3200" dirty="0">
                <a:solidFill>
                  <a:schemeClr val="accent6">
                    <a:lumMod val="50000"/>
                  </a:schemeClr>
                </a:solidFill>
              </a:rPr>
              <a:t>позволяет работать на ценностном уровне; </a:t>
            </a:r>
            <a:endParaRPr lang="ru-RU" sz="3200" dirty="0" smtClean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ru-RU" sz="3200" dirty="0" smtClean="0">
                <a:solidFill>
                  <a:schemeClr val="accent6">
                    <a:lumMod val="50000"/>
                  </a:schemeClr>
                </a:solidFill>
              </a:rPr>
              <a:t>стимулирует </a:t>
            </a:r>
            <a:r>
              <a:rPr lang="ru-RU" sz="3200" dirty="0">
                <a:solidFill>
                  <a:schemeClr val="accent6">
                    <a:lumMod val="50000"/>
                  </a:schemeClr>
                </a:solidFill>
              </a:rPr>
              <a:t>способность к размышлению</a:t>
            </a:r>
            <a:r>
              <a:rPr lang="ru-RU" sz="3200" dirty="0" smtClean="0">
                <a:solidFill>
                  <a:schemeClr val="accent6">
                    <a:lumMod val="50000"/>
                  </a:schemeClr>
                </a:solidFill>
              </a:rPr>
              <a:t>;</a:t>
            </a:r>
            <a:endParaRPr lang="ru-RU" sz="32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63480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8700" y="80011"/>
            <a:ext cx="10172700" cy="77723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7200" dirty="0" err="1" smtClean="0">
                <a:solidFill>
                  <a:schemeClr val="accent6"/>
                </a:solidFill>
              </a:rPr>
              <a:t>Мульттерапия</a:t>
            </a:r>
            <a:endParaRPr lang="ru-RU" sz="7200" dirty="0">
              <a:solidFill>
                <a:schemeClr val="accent6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08960" y="857250"/>
            <a:ext cx="8092440" cy="5319713"/>
          </a:xfrm>
        </p:spPr>
        <p:txBody>
          <a:bodyPr>
            <a:normAutofit/>
          </a:bodyPr>
          <a:lstStyle/>
          <a:p>
            <a:endParaRPr lang="ru-RU" sz="3200" dirty="0" smtClean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ru-RU" sz="3200" dirty="0" smtClean="0">
                <a:solidFill>
                  <a:schemeClr val="accent6">
                    <a:lumMod val="50000"/>
                  </a:schemeClr>
                </a:solidFill>
              </a:rPr>
              <a:t>развивает </a:t>
            </a:r>
            <a:r>
              <a:rPr lang="ru-RU" sz="3200" dirty="0">
                <a:solidFill>
                  <a:schemeClr val="accent6">
                    <a:lumMod val="50000"/>
                  </a:schemeClr>
                </a:solidFill>
              </a:rPr>
              <a:t>ребенка относительно самого себя; </a:t>
            </a:r>
            <a:endParaRPr lang="ru-RU" sz="3200" dirty="0" smtClean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ru-RU" sz="3200" dirty="0" smtClean="0">
                <a:solidFill>
                  <a:schemeClr val="accent6">
                    <a:lumMod val="50000"/>
                  </a:schemeClr>
                </a:solidFill>
              </a:rPr>
              <a:t>позволяет </a:t>
            </a:r>
            <a:r>
              <a:rPr lang="ru-RU" sz="3200" dirty="0">
                <a:solidFill>
                  <a:schemeClr val="accent6">
                    <a:lumMod val="50000"/>
                  </a:schemeClr>
                </a:solidFill>
              </a:rPr>
              <a:t>работать с </a:t>
            </a:r>
            <a:r>
              <a:rPr lang="ru-RU" sz="3200" dirty="0" smtClean="0">
                <a:solidFill>
                  <a:schemeClr val="accent6">
                    <a:lumMod val="50000"/>
                  </a:schemeClr>
                </a:solidFill>
              </a:rPr>
              <a:t>коллективом </a:t>
            </a:r>
            <a:r>
              <a:rPr lang="ru-RU" sz="3200" dirty="0">
                <a:solidFill>
                  <a:schemeClr val="accent6">
                    <a:lumMod val="50000"/>
                  </a:schemeClr>
                </a:solidFill>
              </a:rPr>
              <a:t>одновременно;</a:t>
            </a:r>
          </a:p>
          <a:p>
            <a:r>
              <a:rPr lang="ru-RU" sz="3200" dirty="0">
                <a:solidFill>
                  <a:schemeClr val="accent6">
                    <a:lumMod val="50000"/>
                  </a:schemeClr>
                </a:solidFill>
              </a:rPr>
              <a:t>через опосредованную деятельность ребята учатся анализировать свои проблемы </a:t>
            </a:r>
            <a:r>
              <a:rPr lang="ru-RU" sz="3200" dirty="0" smtClean="0">
                <a:solidFill>
                  <a:schemeClr val="accent6">
                    <a:lumMod val="50000"/>
                  </a:schemeClr>
                </a:solidFill>
              </a:rPr>
              <a:t>и выстраивать </a:t>
            </a:r>
            <a:r>
              <a:rPr lang="ru-RU" sz="3200" dirty="0">
                <a:solidFill>
                  <a:schemeClr val="accent6">
                    <a:lumMod val="50000"/>
                  </a:schemeClr>
                </a:solidFill>
              </a:rPr>
              <a:t>правильную модель поведения в этом мире</a:t>
            </a:r>
            <a:r>
              <a:rPr lang="ru-RU" sz="3200" dirty="0" smtClean="0">
                <a:solidFill>
                  <a:schemeClr val="accent6">
                    <a:lumMod val="50000"/>
                  </a:schemeClr>
                </a:solidFill>
              </a:rPr>
              <a:t>. </a:t>
            </a:r>
            <a:endParaRPr lang="ru-RU" sz="32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489680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</TotalTime>
  <Words>275</Words>
  <Application>Microsoft Office PowerPoint</Application>
  <PresentationFormat>Широкоэкранный</PresentationFormat>
  <Paragraphs>45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Тема Office</vt:lpstr>
      <vt:lpstr>Мульт-терапия </vt:lpstr>
      <vt:lpstr> Арт-терапия</vt:lpstr>
      <vt:lpstr>главное условие  для упражнений арт-терапией</vt:lpstr>
      <vt:lpstr> Арт-терапия</vt:lpstr>
      <vt:lpstr>Виды и методы арт-терапии в работе с детьми</vt:lpstr>
      <vt:lpstr>Виды и методы арт-терапии в работе с детьми</vt:lpstr>
      <vt:lpstr>Виды арт-терапии</vt:lpstr>
      <vt:lpstr>Мульттерапия</vt:lpstr>
      <vt:lpstr>Мульттерапия</vt:lpstr>
      <vt:lpstr>Для педагогов</vt:lpstr>
      <vt:lpstr>Презентация PowerPoint</vt:lpstr>
    </vt:vector>
  </TitlesOfParts>
  <Company>Krokoz™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Мульт-терапия</dc:title>
  <dc:creator>Татьяна Шибанова</dc:creator>
  <cp:lastModifiedBy>Татьяна Шибанова</cp:lastModifiedBy>
  <cp:revision>8</cp:revision>
  <dcterms:created xsi:type="dcterms:W3CDTF">2018-10-15T04:31:15Z</dcterms:created>
  <dcterms:modified xsi:type="dcterms:W3CDTF">2018-10-15T05:52:57Z</dcterms:modified>
</cp:coreProperties>
</file>